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310" r:id="rId2"/>
    <p:sldId id="298" r:id="rId3"/>
    <p:sldId id="316" r:id="rId4"/>
    <p:sldId id="312" r:id="rId5"/>
    <p:sldId id="313" r:id="rId6"/>
    <p:sldId id="318" r:id="rId7"/>
    <p:sldId id="314" r:id="rId8"/>
    <p:sldId id="282" r:id="rId9"/>
    <p:sldId id="315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3F72"/>
    <a:srgbClr val="006600"/>
    <a:srgbClr val="434343"/>
    <a:srgbClr val="C05200"/>
    <a:srgbClr val="000000"/>
    <a:srgbClr val="DA5D00"/>
    <a:srgbClr val="FF6E00"/>
    <a:srgbClr val="30A8B3"/>
    <a:srgbClr val="E26100"/>
    <a:srgbClr val="00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30" autoAdjust="0"/>
    <p:restoredTop sz="94660"/>
  </p:normalViewPr>
  <p:slideViewPr>
    <p:cSldViewPr snapToGrid="0">
      <p:cViewPr varScale="1">
        <p:scale>
          <a:sx n="65" d="100"/>
          <a:sy n="65" d="100"/>
        </p:scale>
        <p:origin x="564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jpe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BB88FC-5E72-49FB-8101-34D3BE7F6973}" type="datetimeFigureOut">
              <a:rPr lang="pt-BR" smtClean="0"/>
              <a:t>03/07/2018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2A2AE7-B425-4FD5-9547-C64BFB799B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1056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1185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5028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9947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76" cy="6858014"/>
          </a:xfrm>
          <a:prstGeom prst="rect">
            <a:avLst/>
          </a:prstGeom>
        </p:spPr>
      </p:pic>
      <p:sp>
        <p:nvSpPr>
          <p:cNvPr id="110" name="Retângulo 109"/>
          <p:cNvSpPr/>
          <p:nvPr/>
        </p:nvSpPr>
        <p:spPr>
          <a:xfrm>
            <a:off x="390185" y="386182"/>
            <a:ext cx="11411630" cy="6085636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9" name="Retângulo 118"/>
          <p:cNvSpPr/>
          <p:nvPr/>
        </p:nvSpPr>
        <p:spPr>
          <a:xfrm>
            <a:off x="1759155" y="0"/>
            <a:ext cx="2440592" cy="2849352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/>
          <p:cNvSpPr/>
          <p:nvPr/>
        </p:nvSpPr>
        <p:spPr>
          <a:xfrm>
            <a:off x="1363579" y="1750414"/>
            <a:ext cx="3176337" cy="1292662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 eaLnBrk="0" fontAlgn="base" hangingPunct="0">
              <a:lnSpc>
                <a:spcPct val="75000"/>
              </a:lnSpc>
              <a:spcBef>
                <a:spcPct val="0"/>
              </a:spcBef>
            </a:pPr>
            <a:endParaRPr lang="pt-BR" sz="9600" dirty="0">
              <a:solidFill>
                <a:schemeClr val="bg1"/>
              </a:solidFill>
              <a:latin typeface="Brush Script MT" panose="03060802040406070304" pitchFamily="66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grpSp>
        <p:nvGrpSpPr>
          <p:cNvPr id="183" name="Grupo 182"/>
          <p:cNvGrpSpPr/>
          <p:nvPr/>
        </p:nvGrpSpPr>
        <p:grpSpPr>
          <a:xfrm>
            <a:off x="4313559" y="2576637"/>
            <a:ext cx="6137953" cy="272715"/>
            <a:chOff x="6054047" y="1631156"/>
            <a:chExt cx="6137953" cy="272715"/>
          </a:xfrm>
        </p:grpSpPr>
        <p:cxnSp>
          <p:nvCxnSpPr>
            <p:cNvPr id="148" name="Conector reto 147"/>
            <p:cNvCxnSpPr/>
            <p:nvPr/>
          </p:nvCxnSpPr>
          <p:spPr>
            <a:xfrm flipH="1">
              <a:off x="6054047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ector reto 148"/>
            <p:cNvCxnSpPr/>
            <p:nvPr/>
          </p:nvCxnSpPr>
          <p:spPr>
            <a:xfrm flipH="1">
              <a:off x="6226554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ector reto 149"/>
            <p:cNvCxnSpPr/>
            <p:nvPr/>
          </p:nvCxnSpPr>
          <p:spPr>
            <a:xfrm flipH="1">
              <a:off x="6399061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ector reto 150"/>
            <p:cNvCxnSpPr/>
            <p:nvPr/>
          </p:nvCxnSpPr>
          <p:spPr>
            <a:xfrm flipH="1">
              <a:off x="6571568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ector reto 151"/>
            <p:cNvCxnSpPr/>
            <p:nvPr/>
          </p:nvCxnSpPr>
          <p:spPr>
            <a:xfrm flipH="1">
              <a:off x="6744075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ector reto 152"/>
            <p:cNvCxnSpPr/>
            <p:nvPr/>
          </p:nvCxnSpPr>
          <p:spPr>
            <a:xfrm flipH="1">
              <a:off x="6916582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ector reto 153"/>
            <p:cNvCxnSpPr/>
            <p:nvPr/>
          </p:nvCxnSpPr>
          <p:spPr>
            <a:xfrm flipH="1">
              <a:off x="7089089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ector reto 154"/>
            <p:cNvCxnSpPr/>
            <p:nvPr/>
          </p:nvCxnSpPr>
          <p:spPr>
            <a:xfrm flipH="1">
              <a:off x="7261596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ector reto 155"/>
            <p:cNvCxnSpPr/>
            <p:nvPr/>
          </p:nvCxnSpPr>
          <p:spPr>
            <a:xfrm flipH="1">
              <a:off x="7434103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ector reto 156"/>
            <p:cNvCxnSpPr/>
            <p:nvPr/>
          </p:nvCxnSpPr>
          <p:spPr>
            <a:xfrm flipH="1">
              <a:off x="7606610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ector reto 157"/>
            <p:cNvCxnSpPr/>
            <p:nvPr/>
          </p:nvCxnSpPr>
          <p:spPr>
            <a:xfrm flipH="1">
              <a:off x="7779117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ector reto 158"/>
            <p:cNvCxnSpPr/>
            <p:nvPr/>
          </p:nvCxnSpPr>
          <p:spPr>
            <a:xfrm flipH="1">
              <a:off x="7951624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ector reto 159"/>
            <p:cNvCxnSpPr/>
            <p:nvPr/>
          </p:nvCxnSpPr>
          <p:spPr>
            <a:xfrm flipH="1">
              <a:off x="8124131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ector reto 160"/>
            <p:cNvCxnSpPr/>
            <p:nvPr/>
          </p:nvCxnSpPr>
          <p:spPr>
            <a:xfrm flipH="1">
              <a:off x="8296638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ector reto 161"/>
            <p:cNvCxnSpPr/>
            <p:nvPr/>
          </p:nvCxnSpPr>
          <p:spPr>
            <a:xfrm flipH="1">
              <a:off x="8469145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ector reto 162"/>
            <p:cNvCxnSpPr/>
            <p:nvPr/>
          </p:nvCxnSpPr>
          <p:spPr>
            <a:xfrm flipH="1">
              <a:off x="8641652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ector reto 163"/>
            <p:cNvCxnSpPr/>
            <p:nvPr/>
          </p:nvCxnSpPr>
          <p:spPr>
            <a:xfrm flipH="1">
              <a:off x="8814159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ector reto 164"/>
            <p:cNvCxnSpPr/>
            <p:nvPr/>
          </p:nvCxnSpPr>
          <p:spPr>
            <a:xfrm flipH="1">
              <a:off x="8986666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ector reto 165"/>
            <p:cNvCxnSpPr/>
            <p:nvPr/>
          </p:nvCxnSpPr>
          <p:spPr>
            <a:xfrm flipH="1">
              <a:off x="9159173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ector reto 166"/>
            <p:cNvCxnSpPr/>
            <p:nvPr/>
          </p:nvCxnSpPr>
          <p:spPr>
            <a:xfrm flipH="1">
              <a:off x="9331680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ector reto 167"/>
            <p:cNvCxnSpPr/>
            <p:nvPr/>
          </p:nvCxnSpPr>
          <p:spPr>
            <a:xfrm flipH="1">
              <a:off x="9504187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ector reto 168"/>
            <p:cNvCxnSpPr/>
            <p:nvPr/>
          </p:nvCxnSpPr>
          <p:spPr>
            <a:xfrm flipH="1">
              <a:off x="9676694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ector reto 169"/>
            <p:cNvCxnSpPr/>
            <p:nvPr/>
          </p:nvCxnSpPr>
          <p:spPr>
            <a:xfrm flipH="1">
              <a:off x="9849201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ector reto 170"/>
            <p:cNvCxnSpPr/>
            <p:nvPr/>
          </p:nvCxnSpPr>
          <p:spPr>
            <a:xfrm flipH="1">
              <a:off x="10021708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ector reto 171"/>
            <p:cNvCxnSpPr/>
            <p:nvPr/>
          </p:nvCxnSpPr>
          <p:spPr>
            <a:xfrm flipH="1">
              <a:off x="10194215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ector reto 172"/>
            <p:cNvCxnSpPr/>
            <p:nvPr/>
          </p:nvCxnSpPr>
          <p:spPr>
            <a:xfrm flipH="1">
              <a:off x="10366722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ector reto 173"/>
            <p:cNvCxnSpPr/>
            <p:nvPr/>
          </p:nvCxnSpPr>
          <p:spPr>
            <a:xfrm flipH="1">
              <a:off x="10539229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ector reto 174"/>
            <p:cNvCxnSpPr/>
            <p:nvPr/>
          </p:nvCxnSpPr>
          <p:spPr>
            <a:xfrm flipH="1">
              <a:off x="10711736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ector reto 175"/>
            <p:cNvCxnSpPr/>
            <p:nvPr/>
          </p:nvCxnSpPr>
          <p:spPr>
            <a:xfrm flipH="1">
              <a:off x="10884243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ector reto 176"/>
            <p:cNvCxnSpPr/>
            <p:nvPr/>
          </p:nvCxnSpPr>
          <p:spPr>
            <a:xfrm flipH="1">
              <a:off x="11056750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ector reto 177"/>
            <p:cNvCxnSpPr/>
            <p:nvPr/>
          </p:nvCxnSpPr>
          <p:spPr>
            <a:xfrm flipH="1">
              <a:off x="11229257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ector reto 178"/>
            <p:cNvCxnSpPr/>
            <p:nvPr/>
          </p:nvCxnSpPr>
          <p:spPr>
            <a:xfrm flipH="1">
              <a:off x="11401764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ector reto 179"/>
            <p:cNvCxnSpPr/>
            <p:nvPr/>
          </p:nvCxnSpPr>
          <p:spPr>
            <a:xfrm flipH="1">
              <a:off x="11574271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ector reto 180"/>
            <p:cNvCxnSpPr/>
            <p:nvPr/>
          </p:nvCxnSpPr>
          <p:spPr>
            <a:xfrm flipH="1">
              <a:off x="11746778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ector reto 181"/>
            <p:cNvCxnSpPr/>
            <p:nvPr/>
          </p:nvCxnSpPr>
          <p:spPr>
            <a:xfrm flipH="1">
              <a:off x="11919285" y="1631156"/>
              <a:ext cx="272715" cy="27271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Retângulo 56"/>
          <p:cNvSpPr/>
          <p:nvPr/>
        </p:nvSpPr>
        <p:spPr>
          <a:xfrm>
            <a:off x="567806" y="3154159"/>
            <a:ext cx="11286660" cy="1338828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 eaLnBrk="0" fontAlgn="base" hangingPunct="0">
              <a:lnSpc>
                <a:spcPct val="75000"/>
              </a:lnSpc>
              <a:spcBef>
                <a:spcPct val="0"/>
              </a:spcBef>
            </a:pPr>
            <a:r>
              <a:rPr lang="pt-PT" sz="40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Brief</a:t>
            </a:r>
            <a:r>
              <a:rPr lang="pt-PT" sz="4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PT" sz="40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r>
              <a:rPr lang="pt-PT" sz="4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PT" sz="40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pt-PT" sz="4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PT" sz="40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monolingual</a:t>
            </a:r>
            <a:r>
              <a:rPr lang="pt-PT" sz="4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 eaLnBrk="0" fontAlgn="base" hangingPunct="0">
              <a:lnSpc>
                <a:spcPct val="75000"/>
              </a:lnSpc>
              <a:spcBef>
                <a:spcPct val="0"/>
              </a:spcBef>
            </a:pPr>
            <a:r>
              <a:rPr lang="pt-PT" sz="4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portuguese </a:t>
            </a:r>
            <a:r>
              <a:rPr lang="pt-PT" sz="40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dictionaries</a:t>
            </a:r>
            <a:br>
              <a:rPr lang="pt-PT" sz="4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PT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(print </a:t>
            </a:r>
            <a:r>
              <a:rPr lang="pt-PT" sz="28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only</a:t>
            </a:r>
            <a:r>
              <a:rPr lang="pt-PT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pt-BR" sz="2800" dirty="0">
              <a:solidFill>
                <a:schemeClr val="bg1">
                  <a:lumMod val="50000"/>
                </a:schemeClr>
              </a:solidFill>
              <a:latin typeface="Rockwell" panose="02060603020205020403" pitchFamily="18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59" name="Retângulo 58"/>
          <p:cNvSpPr/>
          <p:nvPr/>
        </p:nvSpPr>
        <p:spPr>
          <a:xfrm>
            <a:off x="3479800" y="3957263"/>
            <a:ext cx="5251068" cy="604974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 eaLnBrk="0" fontAlgn="base" hangingPunct="0">
              <a:lnSpc>
                <a:spcPct val="75000"/>
              </a:lnSpc>
              <a:spcBef>
                <a:spcPct val="0"/>
              </a:spcBef>
            </a:pPr>
            <a:endParaRPr lang="pt-BR" sz="4400" dirty="0">
              <a:solidFill>
                <a:srgbClr val="434343"/>
              </a:solidFill>
              <a:latin typeface="Rockwell" panose="02060603020205020403" pitchFamily="18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grpSp>
        <p:nvGrpSpPr>
          <p:cNvPr id="60" name="Grupo 59"/>
          <p:cNvGrpSpPr/>
          <p:nvPr/>
        </p:nvGrpSpPr>
        <p:grpSpPr>
          <a:xfrm>
            <a:off x="1712119" y="4227877"/>
            <a:ext cx="1895475" cy="80210"/>
            <a:chOff x="882316" y="1347538"/>
            <a:chExt cx="10315073" cy="80210"/>
          </a:xfrm>
        </p:grpSpPr>
        <p:cxnSp>
          <p:nvCxnSpPr>
            <p:cNvPr id="61" name="Conector reto 60"/>
            <p:cNvCxnSpPr/>
            <p:nvPr/>
          </p:nvCxnSpPr>
          <p:spPr>
            <a:xfrm>
              <a:off x="882316" y="1347538"/>
              <a:ext cx="10315073" cy="0"/>
            </a:xfrm>
            <a:prstGeom prst="line">
              <a:avLst/>
            </a:prstGeom>
            <a:ln w="57150">
              <a:solidFill>
                <a:srgbClr val="0066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ector reto 61"/>
            <p:cNvCxnSpPr/>
            <p:nvPr/>
          </p:nvCxnSpPr>
          <p:spPr>
            <a:xfrm>
              <a:off x="882316" y="1427748"/>
              <a:ext cx="10315073" cy="0"/>
            </a:xfrm>
            <a:prstGeom prst="line">
              <a:avLst/>
            </a:prstGeom>
            <a:ln w="3175">
              <a:solidFill>
                <a:srgbClr val="0066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upo 62"/>
          <p:cNvGrpSpPr/>
          <p:nvPr/>
        </p:nvGrpSpPr>
        <p:grpSpPr>
          <a:xfrm>
            <a:off x="8524554" y="4227877"/>
            <a:ext cx="1895475" cy="80210"/>
            <a:chOff x="882316" y="1347538"/>
            <a:chExt cx="10315073" cy="80210"/>
          </a:xfrm>
        </p:grpSpPr>
        <p:cxnSp>
          <p:nvCxnSpPr>
            <p:cNvPr id="64" name="Conector reto 63"/>
            <p:cNvCxnSpPr/>
            <p:nvPr/>
          </p:nvCxnSpPr>
          <p:spPr>
            <a:xfrm>
              <a:off x="882316" y="1347538"/>
              <a:ext cx="10315073" cy="0"/>
            </a:xfrm>
            <a:prstGeom prst="line">
              <a:avLst/>
            </a:prstGeom>
            <a:ln w="57150">
              <a:solidFill>
                <a:srgbClr val="0066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to 64"/>
            <p:cNvCxnSpPr/>
            <p:nvPr/>
          </p:nvCxnSpPr>
          <p:spPr>
            <a:xfrm>
              <a:off x="882316" y="1427748"/>
              <a:ext cx="10315073" cy="0"/>
            </a:xfrm>
            <a:prstGeom prst="line">
              <a:avLst/>
            </a:prstGeom>
            <a:ln w="3175">
              <a:solidFill>
                <a:srgbClr val="0066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CaixaDeTexto 1"/>
          <p:cNvSpPr txBox="1"/>
          <p:nvPr/>
        </p:nvSpPr>
        <p:spPr>
          <a:xfrm>
            <a:off x="4213456" y="6009866"/>
            <a:ext cx="4412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 Salgado | Isabel Maria | Luís Salema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78797" y="670914"/>
            <a:ext cx="1311275" cy="1079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ângulo 2"/>
          <p:cNvSpPr/>
          <p:nvPr/>
        </p:nvSpPr>
        <p:spPr>
          <a:xfrm>
            <a:off x="1628819" y="4695492"/>
            <a:ext cx="93650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 Print to Screen: The Theory and Practice of Digitizing Dictionaries |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Toma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Tasovac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pt-PT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ângulo 3"/>
          <p:cNvSpPr/>
          <p:nvPr/>
        </p:nvSpPr>
        <p:spPr>
          <a:xfrm>
            <a:off x="4317548" y="2207305"/>
            <a:ext cx="61045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Lisbon Summer School in Linguistics 2018 | 2 – 6 de </a:t>
            </a:r>
            <a:r>
              <a:rPr lang="en-US" i="1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julho</a:t>
            </a:r>
            <a:endParaRPr lang="pt-PT" i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473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m 21">
            <a:extLst>
              <a:ext uri="{FF2B5EF4-FFF2-40B4-BE49-F238E27FC236}">
                <a16:creationId xmlns:a16="http://schemas.microsoft.com/office/drawing/2014/main" id="{FFE906F9-F859-40DA-8FEC-21A794BA4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7484" y="-14"/>
            <a:ext cx="12188976" cy="6858014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1219200" y="532637"/>
            <a:ext cx="10972800" cy="1135741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sp>
        <p:nvSpPr>
          <p:cNvPr id="126" name="Retângulo 125"/>
          <p:cNvSpPr/>
          <p:nvPr/>
        </p:nvSpPr>
        <p:spPr>
          <a:xfrm>
            <a:off x="1684421" y="499140"/>
            <a:ext cx="9523667" cy="13370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2400" b="1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Vocabulario</a:t>
            </a:r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PT" sz="2400" b="1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Portuguez</a:t>
            </a:r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Latino</a:t>
            </a:r>
          </a:p>
          <a:p>
            <a:r>
              <a:rPr lang="pt-PT" sz="16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Raphael Bluteau</a:t>
            </a:r>
          </a:p>
          <a:p>
            <a:pPr eaLnBrk="0" fontAlgn="base" hangingPunct="0">
              <a:lnSpc>
                <a:spcPct val="75000"/>
              </a:lnSpc>
              <a:spcBef>
                <a:spcPct val="0"/>
              </a:spcBef>
            </a:pPr>
            <a:endParaRPr lang="pt-BR" sz="5400" dirty="0">
              <a:solidFill>
                <a:schemeClr val="bg1"/>
              </a:solidFill>
              <a:latin typeface="Rockwell" panose="02060603020205020403" pitchFamily="18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86" b="36616"/>
          <a:stretch/>
        </p:blipFill>
        <p:spPr>
          <a:xfrm>
            <a:off x="1524" y="3882188"/>
            <a:ext cx="12190476" cy="898359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44" b="19776"/>
          <a:stretch/>
        </p:blipFill>
        <p:spPr>
          <a:xfrm>
            <a:off x="9015662" y="465221"/>
            <a:ext cx="3176337" cy="5502442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 rotWithShape="1">
          <a:blip r:embed="rId2"/>
          <a:srcRect l="3792" t="6316" r="86205" b="75439"/>
          <a:stretch/>
        </p:blipFill>
        <p:spPr>
          <a:xfrm>
            <a:off x="465220" y="433137"/>
            <a:ext cx="1219201" cy="1251284"/>
          </a:xfrm>
          <a:prstGeom prst="ellipse">
            <a:avLst/>
          </a:prstGeom>
        </p:spPr>
      </p:pic>
      <p:sp>
        <p:nvSpPr>
          <p:cNvPr id="52" name="Espaço Reservado para Conteúdo 2"/>
          <p:cNvSpPr txBox="1">
            <a:spLocks/>
          </p:cNvSpPr>
          <p:nvPr/>
        </p:nvSpPr>
        <p:spPr>
          <a:xfrm>
            <a:off x="380151" y="523005"/>
            <a:ext cx="1351547" cy="5165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pt-BR" sz="3400" b="1" dirty="0">
                <a:solidFill>
                  <a:srgbClr val="006600"/>
                </a:solidFill>
                <a:latin typeface="Brush Script MT" panose="03060802040406070304" pitchFamily="66" charset="0"/>
              </a:rPr>
              <a:t>1712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pt-BR" sz="800" b="1" dirty="0">
                <a:solidFill>
                  <a:srgbClr val="006600"/>
                </a:solidFill>
                <a:latin typeface="Brush Script MT" panose="03060802040406070304" pitchFamily="66" charset="0"/>
              </a:rPr>
              <a:t>-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pt-BR" sz="3400" b="1" dirty="0">
                <a:solidFill>
                  <a:srgbClr val="006600"/>
                </a:solidFill>
                <a:latin typeface="Brush Script MT" panose="03060802040406070304" pitchFamily="66" charset="0"/>
              </a:rPr>
              <a:t>1728</a:t>
            </a:r>
          </a:p>
        </p:txBody>
      </p:sp>
      <p:sp>
        <p:nvSpPr>
          <p:cNvPr id="53" name="Elipse 52"/>
          <p:cNvSpPr/>
          <p:nvPr/>
        </p:nvSpPr>
        <p:spPr>
          <a:xfrm>
            <a:off x="468524" y="443909"/>
            <a:ext cx="1235243" cy="1235243"/>
          </a:xfrm>
          <a:prstGeom prst="ellipse">
            <a:avLst/>
          </a:prstGeom>
          <a:noFill/>
          <a:ln w="571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    </a:t>
            </a:r>
          </a:p>
        </p:txBody>
      </p:sp>
      <p:cxnSp>
        <p:nvCxnSpPr>
          <p:cNvPr id="79" name="Conector reto 78"/>
          <p:cNvCxnSpPr/>
          <p:nvPr/>
        </p:nvCxnSpPr>
        <p:spPr>
          <a:xfrm>
            <a:off x="631624" y="2418442"/>
            <a:ext cx="0" cy="1975295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to 88"/>
          <p:cNvCxnSpPr/>
          <p:nvPr/>
        </p:nvCxnSpPr>
        <p:spPr>
          <a:xfrm>
            <a:off x="4250620" y="2433278"/>
            <a:ext cx="0" cy="1975295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Espaço Reservado para Conteúdo 2"/>
          <p:cNvSpPr txBox="1">
            <a:spLocks/>
          </p:cNvSpPr>
          <p:nvPr/>
        </p:nvSpPr>
        <p:spPr>
          <a:xfrm>
            <a:off x="7395035" y="5133218"/>
            <a:ext cx="4315702" cy="1668889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endParaRPr lang="en-US" dirty="0"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sp>
        <p:nvSpPr>
          <p:cNvPr id="77" name="Espaço Reservado para Conteúdo 2"/>
          <p:cNvSpPr txBox="1">
            <a:spLocks/>
          </p:cNvSpPr>
          <p:nvPr/>
        </p:nvSpPr>
        <p:spPr>
          <a:xfrm>
            <a:off x="483331" y="2271713"/>
            <a:ext cx="4329301" cy="1642561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43 664 </a:t>
            </a: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entries</a:t>
            </a:r>
            <a:endParaRPr lang="en-US" dirty="0">
              <a:solidFill>
                <a:srgbClr val="434343"/>
              </a:solidFill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sp>
        <p:nvSpPr>
          <p:cNvPr id="90" name="Espaço Reservado para Conteúdo 2"/>
          <p:cNvSpPr txBox="1">
            <a:spLocks/>
          </p:cNvSpPr>
          <p:nvPr/>
        </p:nvSpPr>
        <p:spPr>
          <a:xfrm>
            <a:off x="4101855" y="2297715"/>
            <a:ext cx="5495625" cy="1706729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It marks the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transition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between the Latin-Portuguese dictionary and the first monolingual dictionary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Elipse 73"/>
          <p:cNvSpPr/>
          <p:nvPr/>
        </p:nvSpPr>
        <p:spPr>
          <a:xfrm>
            <a:off x="549075" y="4340488"/>
            <a:ext cx="116114" cy="1161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91" name="Elipse 90"/>
          <p:cNvSpPr/>
          <p:nvPr/>
        </p:nvSpPr>
        <p:spPr>
          <a:xfrm>
            <a:off x="4186073" y="4340488"/>
            <a:ext cx="116114" cy="1161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421" y="3366819"/>
            <a:ext cx="1710132" cy="2529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32491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641" y="0"/>
            <a:ext cx="12188976" cy="6858014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1219200" y="532637"/>
            <a:ext cx="10972800" cy="1135741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cxnSp>
        <p:nvCxnSpPr>
          <p:cNvPr id="85" name="Conector reto 84"/>
          <p:cNvCxnSpPr>
            <a:cxnSpLocks/>
          </p:cNvCxnSpPr>
          <p:nvPr/>
        </p:nvCxnSpPr>
        <p:spPr>
          <a:xfrm flipV="1">
            <a:off x="3300976" y="4390111"/>
            <a:ext cx="1" cy="1243773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reto 91"/>
          <p:cNvCxnSpPr/>
          <p:nvPr/>
        </p:nvCxnSpPr>
        <p:spPr>
          <a:xfrm flipH="1" flipV="1">
            <a:off x="7518514" y="4381946"/>
            <a:ext cx="9832" cy="622761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Retângulo 125"/>
          <p:cNvSpPr/>
          <p:nvPr/>
        </p:nvSpPr>
        <p:spPr>
          <a:xfrm>
            <a:off x="1684421" y="499140"/>
            <a:ext cx="9523667" cy="17004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Dicionário da Língua Portuguesa composto pelo padre D. Rafael </a:t>
            </a:r>
            <a:r>
              <a:rPr lang="pt-PT" sz="2400" b="1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Bluteau</a:t>
            </a:r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reformado, e </a:t>
            </a:r>
            <a:r>
              <a:rPr lang="pt-PT" sz="2400" b="1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accrescentado</a:t>
            </a:r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por </a:t>
            </a:r>
          </a:p>
          <a:p>
            <a:r>
              <a:rPr lang="pt-PT" sz="16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António de Morais de Silva</a:t>
            </a:r>
          </a:p>
          <a:p>
            <a:pPr eaLnBrk="0" fontAlgn="base" hangingPunct="0">
              <a:lnSpc>
                <a:spcPct val="75000"/>
              </a:lnSpc>
              <a:spcBef>
                <a:spcPct val="0"/>
              </a:spcBef>
            </a:pPr>
            <a:endParaRPr lang="pt-BR" sz="5400" dirty="0">
              <a:solidFill>
                <a:schemeClr val="bg1"/>
              </a:solidFill>
              <a:latin typeface="Rockwell" panose="02060603020205020403" pitchFamily="18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86" b="36616"/>
          <a:stretch/>
        </p:blipFill>
        <p:spPr>
          <a:xfrm>
            <a:off x="-6640" y="3882188"/>
            <a:ext cx="12190476" cy="898359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44" b="19776"/>
          <a:stretch/>
        </p:blipFill>
        <p:spPr>
          <a:xfrm>
            <a:off x="9015662" y="465221"/>
            <a:ext cx="3176337" cy="5502442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 rotWithShape="1">
          <a:blip r:embed="rId2"/>
          <a:srcRect l="3792" t="6316" r="86205" b="75439"/>
          <a:stretch/>
        </p:blipFill>
        <p:spPr>
          <a:xfrm>
            <a:off x="465220" y="433137"/>
            <a:ext cx="1219201" cy="1251284"/>
          </a:xfrm>
          <a:prstGeom prst="ellipse">
            <a:avLst/>
          </a:prstGeom>
        </p:spPr>
      </p:pic>
      <p:sp>
        <p:nvSpPr>
          <p:cNvPr id="52" name="Espaço Reservado para Conteúdo 2"/>
          <p:cNvSpPr txBox="1">
            <a:spLocks/>
          </p:cNvSpPr>
          <p:nvPr/>
        </p:nvSpPr>
        <p:spPr>
          <a:xfrm>
            <a:off x="388315" y="787227"/>
            <a:ext cx="1351547" cy="5165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4400" b="1" dirty="0">
                <a:solidFill>
                  <a:srgbClr val="006600"/>
                </a:solidFill>
                <a:latin typeface="Brush Script MT" panose="03060802040406070304" pitchFamily="66" charset="0"/>
              </a:rPr>
              <a:t>1789</a:t>
            </a:r>
          </a:p>
        </p:txBody>
      </p:sp>
      <p:sp>
        <p:nvSpPr>
          <p:cNvPr id="53" name="Elipse 52"/>
          <p:cNvSpPr/>
          <p:nvPr/>
        </p:nvSpPr>
        <p:spPr>
          <a:xfrm>
            <a:off x="468524" y="443909"/>
            <a:ext cx="1235243" cy="1235243"/>
          </a:xfrm>
          <a:prstGeom prst="ellipse">
            <a:avLst/>
          </a:prstGeom>
          <a:noFill/>
          <a:ln w="571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    </a:t>
            </a:r>
          </a:p>
        </p:txBody>
      </p:sp>
      <p:cxnSp>
        <p:nvCxnSpPr>
          <p:cNvPr id="79" name="Conector reto 78"/>
          <p:cNvCxnSpPr/>
          <p:nvPr/>
        </p:nvCxnSpPr>
        <p:spPr>
          <a:xfrm>
            <a:off x="631624" y="2426606"/>
            <a:ext cx="0" cy="1975295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to 88"/>
          <p:cNvCxnSpPr/>
          <p:nvPr/>
        </p:nvCxnSpPr>
        <p:spPr>
          <a:xfrm>
            <a:off x="5217524" y="2410278"/>
            <a:ext cx="0" cy="1975295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Espaço Reservado para Conteúdo 2"/>
          <p:cNvSpPr txBox="1">
            <a:spLocks/>
          </p:cNvSpPr>
          <p:nvPr/>
        </p:nvSpPr>
        <p:spPr>
          <a:xfrm>
            <a:off x="3165265" y="4818648"/>
            <a:ext cx="4338051" cy="1965253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Bluteau’s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vocabulary summary + 22 000 news entries</a:t>
            </a:r>
          </a:p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Simplification and regularization of spelling</a:t>
            </a:r>
          </a:p>
        </p:txBody>
      </p:sp>
      <p:sp>
        <p:nvSpPr>
          <p:cNvPr id="94" name="Espaço Reservado para Conteúdo 2"/>
          <p:cNvSpPr txBox="1">
            <a:spLocks/>
          </p:cNvSpPr>
          <p:nvPr/>
        </p:nvSpPr>
        <p:spPr>
          <a:xfrm>
            <a:off x="7378833" y="4796875"/>
            <a:ext cx="4315702" cy="1668889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Different editions during the 19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century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(a work in 12 volumes and a compact version)</a:t>
            </a:r>
          </a:p>
        </p:txBody>
      </p:sp>
      <p:sp>
        <p:nvSpPr>
          <p:cNvPr id="77" name="Espaço Reservado para Conteúdo 2"/>
          <p:cNvSpPr txBox="1">
            <a:spLocks/>
          </p:cNvSpPr>
          <p:nvPr/>
        </p:nvSpPr>
        <p:spPr>
          <a:xfrm>
            <a:off x="483331" y="2271713"/>
            <a:ext cx="4329301" cy="1744830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First Portuguese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monolingual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dictionary</a:t>
            </a:r>
          </a:p>
        </p:txBody>
      </p:sp>
      <p:sp>
        <p:nvSpPr>
          <p:cNvPr id="90" name="Espaço Reservado para Conteúdo 2"/>
          <p:cNvSpPr txBox="1">
            <a:spLocks/>
          </p:cNvSpPr>
          <p:nvPr/>
        </p:nvSpPr>
        <p:spPr>
          <a:xfrm>
            <a:off x="5069232" y="2271713"/>
            <a:ext cx="4339036" cy="1706729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Over more than two centuries, it was the most important reference for lexical use in Portugal and Brazil</a:t>
            </a:r>
          </a:p>
        </p:txBody>
      </p:sp>
      <p:sp>
        <p:nvSpPr>
          <p:cNvPr id="74" name="Elipse 73"/>
          <p:cNvSpPr/>
          <p:nvPr/>
        </p:nvSpPr>
        <p:spPr>
          <a:xfrm>
            <a:off x="549075" y="4340488"/>
            <a:ext cx="116114" cy="1161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91" name="Elipse 90"/>
          <p:cNvSpPr/>
          <p:nvPr/>
        </p:nvSpPr>
        <p:spPr>
          <a:xfrm>
            <a:off x="5159467" y="4340488"/>
            <a:ext cx="116114" cy="1161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93" name="Elipse 92"/>
          <p:cNvSpPr/>
          <p:nvPr/>
        </p:nvSpPr>
        <p:spPr>
          <a:xfrm flipV="1">
            <a:off x="7462197" y="4340488"/>
            <a:ext cx="116114" cy="1161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86" name="Elipse 85"/>
          <p:cNvSpPr/>
          <p:nvPr/>
        </p:nvSpPr>
        <p:spPr>
          <a:xfrm flipV="1">
            <a:off x="3241151" y="4340488"/>
            <a:ext cx="116114" cy="1161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3715FCE-CF86-4E7A-810A-E48DB6E90A3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49" y="3108420"/>
            <a:ext cx="1941615" cy="240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221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164" y="0"/>
            <a:ext cx="12188976" cy="6858014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1219200" y="532637"/>
            <a:ext cx="10972800" cy="1135741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/>
              <a:t> </a:t>
            </a:r>
            <a:endParaRPr lang="pt-BR" dirty="0"/>
          </a:p>
        </p:txBody>
      </p:sp>
      <p:cxnSp>
        <p:nvCxnSpPr>
          <p:cNvPr id="85" name="Conector reto 84"/>
          <p:cNvCxnSpPr>
            <a:cxnSpLocks/>
          </p:cNvCxnSpPr>
          <p:nvPr/>
        </p:nvCxnSpPr>
        <p:spPr>
          <a:xfrm flipV="1">
            <a:off x="2355696" y="4381385"/>
            <a:ext cx="0" cy="825376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86" b="36616"/>
          <a:stretch/>
        </p:blipFill>
        <p:spPr>
          <a:xfrm>
            <a:off x="1524" y="3882188"/>
            <a:ext cx="12190476" cy="898359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44" b="19776"/>
          <a:stretch/>
        </p:blipFill>
        <p:spPr>
          <a:xfrm>
            <a:off x="9015662" y="465221"/>
            <a:ext cx="3176337" cy="5502442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 rotWithShape="1">
          <a:blip r:embed="rId2"/>
          <a:srcRect l="3792" t="6316" r="86205" b="75439"/>
          <a:stretch/>
        </p:blipFill>
        <p:spPr>
          <a:xfrm>
            <a:off x="465220" y="433137"/>
            <a:ext cx="1219201" cy="1251284"/>
          </a:xfrm>
          <a:prstGeom prst="ellipse">
            <a:avLst/>
          </a:prstGeom>
        </p:spPr>
      </p:pic>
      <p:sp>
        <p:nvSpPr>
          <p:cNvPr id="52" name="Espaço Reservado para Conteúdo 2"/>
          <p:cNvSpPr txBox="1">
            <a:spLocks/>
          </p:cNvSpPr>
          <p:nvPr/>
        </p:nvSpPr>
        <p:spPr>
          <a:xfrm>
            <a:off x="410371" y="583985"/>
            <a:ext cx="1351547" cy="5165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pt-BR" b="1" dirty="0">
                <a:solidFill>
                  <a:srgbClr val="006600"/>
                </a:solidFill>
                <a:latin typeface="Brush Script MT" panose="03060802040406070304" pitchFamily="66" charset="0"/>
              </a:rPr>
              <a:t>1871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pt-BR" sz="800" b="1" dirty="0">
                <a:solidFill>
                  <a:srgbClr val="006600"/>
                </a:solidFill>
                <a:latin typeface="Brush Script MT" panose="03060802040406070304" pitchFamily="66" charset="0"/>
              </a:rPr>
              <a:t>-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pt-BR" b="1" dirty="0">
                <a:solidFill>
                  <a:srgbClr val="006600"/>
                </a:solidFill>
                <a:latin typeface="Brush Script MT" panose="03060802040406070304" pitchFamily="66" charset="0"/>
              </a:rPr>
              <a:t>1874</a:t>
            </a:r>
          </a:p>
        </p:txBody>
      </p:sp>
      <p:sp>
        <p:nvSpPr>
          <p:cNvPr id="53" name="Elipse 52"/>
          <p:cNvSpPr/>
          <p:nvPr/>
        </p:nvSpPr>
        <p:spPr>
          <a:xfrm>
            <a:off x="468524" y="443909"/>
            <a:ext cx="1235243" cy="1235243"/>
          </a:xfrm>
          <a:prstGeom prst="ellipse">
            <a:avLst/>
          </a:prstGeom>
          <a:noFill/>
          <a:ln w="571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    </a:t>
            </a:r>
          </a:p>
        </p:txBody>
      </p:sp>
      <p:cxnSp>
        <p:nvCxnSpPr>
          <p:cNvPr id="79" name="Conector reto 78"/>
          <p:cNvCxnSpPr/>
          <p:nvPr/>
        </p:nvCxnSpPr>
        <p:spPr>
          <a:xfrm rot="-120000" flipH="1">
            <a:off x="607133" y="2537529"/>
            <a:ext cx="58056" cy="1821988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to 88"/>
          <p:cNvCxnSpPr/>
          <p:nvPr/>
        </p:nvCxnSpPr>
        <p:spPr>
          <a:xfrm rot="-120000" flipH="1">
            <a:off x="5217524" y="2547257"/>
            <a:ext cx="58057" cy="1821988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Espaço Reservado para Conteúdo 2"/>
          <p:cNvSpPr txBox="1">
            <a:spLocks/>
          </p:cNvSpPr>
          <p:nvPr/>
        </p:nvSpPr>
        <p:spPr>
          <a:xfrm>
            <a:off x="2210977" y="5084706"/>
            <a:ext cx="4930605" cy="1668890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Little etymological rigor and poor semantic description</a:t>
            </a:r>
          </a:p>
        </p:txBody>
      </p:sp>
      <p:sp>
        <p:nvSpPr>
          <p:cNvPr id="94" name="Espaço Reservado para Conteúdo 2"/>
          <p:cNvSpPr txBox="1">
            <a:spLocks/>
          </p:cNvSpPr>
          <p:nvPr/>
        </p:nvSpPr>
        <p:spPr>
          <a:xfrm>
            <a:off x="7395035" y="5133218"/>
            <a:ext cx="4315702" cy="1668889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endParaRPr lang="en-US" sz="1800" dirty="0">
              <a:solidFill>
                <a:srgbClr val="434343"/>
              </a:solidFill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sp>
        <p:nvSpPr>
          <p:cNvPr id="77" name="Espaço Reservado para Conteúdo 2"/>
          <p:cNvSpPr txBox="1">
            <a:spLocks/>
          </p:cNvSpPr>
          <p:nvPr/>
        </p:nvSpPr>
        <p:spPr>
          <a:xfrm>
            <a:off x="483331" y="2271713"/>
            <a:ext cx="4329301" cy="1642561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6600"/>
              </a:buClr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Incidence on the linguistic component,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with nomenclature multiplied by inflected forms</a:t>
            </a:r>
            <a:endParaRPr lang="en-US" sz="2200" dirty="0">
              <a:solidFill>
                <a:srgbClr val="434343"/>
              </a:solidFill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sp>
        <p:nvSpPr>
          <p:cNvPr id="90" name="Espaço Reservado para Conteúdo 2"/>
          <p:cNvSpPr txBox="1">
            <a:spLocks/>
          </p:cNvSpPr>
          <p:nvPr/>
        </p:nvSpPr>
        <p:spPr>
          <a:xfrm>
            <a:off x="5093724" y="2271713"/>
            <a:ext cx="4339036" cy="1706729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endParaRPr lang="en-US" sz="1800" dirty="0">
              <a:solidFill>
                <a:srgbClr val="434343"/>
              </a:solidFill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sp>
        <p:nvSpPr>
          <p:cNvPr id="74" name="Elipse 73"/>
          <p:cNvSpPr/>
          <p:nvPr/>
        </p:nvSpPr>
        <p:spPr>
          <a:xfrm>
            <a:off x="578259" y="4340488"/>
            <a:ext cx="116114" cy="1161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91" name="Elipse 90"/>
          <p:cNvSpPr/>
          <p:nvPr/>
        </p:nvSpPr>
        <p:spPr>
          <a:xfrm>
            <a:off x="5188651" y="4340488"/>
            <a:ext cx="116114" cy="1161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22" name="Retângulo 125"/>
          <p:cNvSpPr/>
          <p:nvPr/>
        </p:nvSpPr>
        <p:spPr>
          <a:xfrm>
            <a:off x="1684421" y="499140"/>
            <a:ext cx="1022853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Grande </a:t>
            </a:r>
            <a:r>
              <a:rPr lang="pt-PT" sz="2400" b="1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Diccionario</a:t>
            </a:r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PT" sz="2400" b="1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Portuguez</a:t>
            </a:r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ou </a:t>
            </a:r>
            <a:r>
              <a:rPr lang="pt-PT" sz="2400" b="1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Thesouro</a:t>
            </a:r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 </a:t>
            </a:r>
            <a:r>
              <a:rPr lang="pt-PT" sz="2400" b="1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Lingua</a:t>
            </a:r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PT" sz="2400" b="1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Portugueza</a:t>
            </a:r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pt-PT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(5 vols.)</a:t>
            </a:r>
            <a:endParaRPr lang="pt-PT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PT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Frei Domingos Vieira</a:t>
            </a:r>
          </a:p>
        </p:txBody>
      </p:sp>
      <p:sp>
        <p:nvSpPr>
          <p:cNvPr id="23" name="Espaço Reservado para Conteúdo 2"/>
          <p:cNvSpPr txBox="1">
            <a:spLocks/>
          </p:cNvSpPr>
          <p:nvPr/>
        </p:nvSpPr>
        <p:spPr>
          <a:xfrm>
            <a:off x="5094709" y="2327989"/>
            <a:ext cx="4338051" cy="1668890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Quotes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 «</a:t>
            </a: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good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authors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  <a:endParaRPr lang="en-US" sz="1800" dirty="0">
              <a:solidFill>
                <a:srgbClr val="434343"/>
              </a:solidFill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E92A0D8-E79F-40CB-BD81-EDD10A3005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1945" y="3475442"/>
            <a:ext cx="1653353" cy="1609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967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8155" y="36271"/>
            <a:ext cx="12188976" cy="6858014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1219200" y="532637"/>
            <a:ext cx="10972800" cy="1135741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/>
              <a:t> </a:t>
            </a:r>
            <a:endParaRPr lang="pt-BR" dirty="0"/>
          </a:p>
        </p:txBody>
      </p:sp>
      <p:cxnSp>
        <p:nvCxnSpPr>
          <p:cNvPr id="85" name="Conector reto 84"/>
          <p:cNvCxnSpPr/>
          <p:nvPr/>
        </p:nvCxnSpPr>
        <p:spPr>
          <a:xfrm flipH="1" flipV="1">
            <a:off x="2896911" y="4369247"/>
            <a:ext cx="1015" cy="719967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86" b="36616"/>
          <a:stretch/>
        </p:blipFill>
        <p:spPr>
          <a:xfrm>
            <a:off x="1524" y="3882188"/>
            <a:ext cx="12190476" cy="898359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44" b="19776"/>
          <a:stretch/>
        </p:blipFill>
        <p:spPr>
          <a:xfrm>
            <a:off x="9015662" y="465221"/>
            <a:ext cx="3176337" cy="5502442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 rotWithShape="1">
          <a:blip r:embed="rId2"/>
          <a:srcRect l="3792" t="6316" r="86205" b="75439"/>
          <a:stretch/>
        </p:blipFill>
        <p:spPr>
          <a:xfrm>
            <a:off x="465220" y="433137"/>
            <a:ext cx="1219201" cy="1251284"/>
          </a:xfrm>
          <a:prstGeom prst="ellipse">
            <a:avLst/>
          </a:prstGeom>
        </p:spPr>
      </p:pic>
      <p:sp>
        <p:nvSpPr>
          <p:cNvPr id="52" name="Espaço Reservado para Conteúdo 2"/>
          <p:cNvSpPr txBox="1">
            <a:spLocks/>
          </p:cNvSpPr>
          <p:nvPr/>
        </p:nvSpPr>
        <p:spPr>
          <a:xfrm>
            <a:off x="410371" y="583985"/>
            <a:ext cx="1351547" cy="5165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4400" b="1" dirty="0">
                <a:solidFill>
                  <a:srgbClr val="006600"/>
                </a:solidFill>
                <a:latin typeface="Brush Script MT" panose="03060802040406070304" pitchFamily="66" charset="0"/>
              </a:rPr>
              <a:t>1881</a:t>
            </a:r>
          </a:p>
        </p:txBody>
      </p:sp>
      <p:sp>
        <p:nvSpPr>
          <p:cNvPr id="53" name="Elipse 52"/>
          <p:cNvSpPr/>
          <p:nvPr/>
        </p:nvSpPr>
        <p:spPr>
          <a:xfrm>
            <a:off x="468524" y="443909"/>
            <a:ext cx="1235243" cy="1235243"/>
          </a:xfrm>
          <a:prstGeom prst="ellipse">
            <a:avLst/>
          </a:prstGeom>
          <a:noFill/>
          <a:ln w="571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    </a:t>
            </a:r>
          </a:p>
        </p:txBody>
      </p:sp>
      <p:cxnSp>
        <p:nvCxnSpPr>
          <p:cNvPr id="79" name="Conector reto 78"/>
          <p:cNvCxnSpPr>
            <a:cxnSpLocks/>
          </p:cNvCxnSpPr>
          <p:nvPr/>
        </p:nvCxnSpPr>
        <p:spPr>
          <a:xfrm>
            <a:off x="615298" y="2271713"/>
            <a:ext cx="0" cy="2097532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to 88"/>
          <p:cNvCxnSpPr/>
          <p:nvPr/>
        </p:nvCxnSpPr>
        <p:spPr>
          <a:xfrm>
            <a:off x="5217524" y="2209243"/>
            <a:ext cx="0" cy="2057145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Espaço Reservado para Conteúdo 2"/>
          <p:cNvSpPr txBox="1">
            <a:spLocks/>
          </p:cNvSpPr>
          <p:nvPr/>
        </p:nvSpPr>
        <p:spPr>
          <a:xfrm>
            <a:off x="2749647" y="4948237"/>
            <a:ext cx="6266015" cy="1668890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Collection of colloquial and popular vocabulary, regionalisms, terminology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(scientific and technical)</a:t>
            </a:r>
            <a:endParaRPr lang="en-US" sz="2000" dirty="0">
              <a:solidFill>
                <a:srgbClr val="434343"/>
              </a:solidFill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sp>
        <p:nvSpPr>
          <p:cNvPr id="90" name="Espaço Reservado para Conteúdo 2"/>
          <p:cNvSpPr txBox="1">
            <a:spLocks/>
          </p:cNvSpPr>
          <p:nvPr/>
        </p:nvSpPr>
        <p:spPr>
          <a:xfrm>
            <a:off x="5093724" y="2271713"/>
            <a:ext cx="4339036" cy="1706729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endParaRPr lang="en-US" sz="1800" dirty="0">
              <a:solidFill>
                <a:srgbClr val="434343"/>
              </a:solidFill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sp>
        <p:nvSpPr>
          <p:cNvPr id="74" name="Elipse 73"/>
          <p:cNvSpPr/>
          <p:nvPr/>
        </p:nvSpPr>
        <p:spPr>
          <a:xfrm>
            <a:off x="549075" y="4340488"/>
            <a:ext cx="116114" cy="1161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91" name="Elipse 90"/>
          <p:cNvSpPr/>
          <p:nvPr/>
        </p:nvSpPr>
        <p:spPr>
          <a:xfrm>
            <a:off x="5159467" y="4340488"/>
            <a:ext cx="116114" cy="1161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86" name="Elipse 85"/>
          <p:cNvSpPr/>
          <p:nvPr/>
        </p:nvSpPr>
        <p:spPr>
          <a:xfrm flipV="1">
            <a:off x="2851806" y="4340488"/>
            <a:ext cx="116114" cy="1161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22" name="Retângulo 125"/>
          <p:cNvSpPr/>
          <p:nvPr/>
        </p:nvSpPr>
        <p:spPr>
          <a:xfrm>
            <a:off x="1684421" y="499140"/>
            <a:ext cx="1022853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Dicionário Contemporâneo da Língua Portuguesa</a:t>
            </a:r>
          </a:p>
          <a:p>
            <a:r>
              <a:rPr lang="pt-PT" sz="16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Caldas Aulete, António Lopes dos Santos Valente</a:t>
            </a:r>
            <a:endParaRPr lang="pt-PT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Espaço Reservado para Conteúdo 2"/>
          <p:cNvSpPr txBox="1">
            <a:spLocks/>
          </p:cNvSpPr>
          <p:nvPr/>
        </p:nvSpPr>
        <p:spPr>
          <a:xfrm>
            <a:off x="5073153" y="2048270"/>
            <a:ext cx="4338051" cy="1517173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Nomenclature update (neologisms of use and necessary)</a:t>
            </a:r>
            <a:endParaRPr lang="en-US" dirty="0"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Espaço Reservado para Conteúdo 2"/>
          <p:cNvSpPr txBox="1">
            <a:spLocks/>
          </p:cNvSpPr>
          <p:nvPr/>
        </p:nvSpPr>
        <p:spPr>
          <a:xfrm>
            <a:off x="7395035" y="4780547"/>
            <a:ext cx="4338051" cy="1668890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endParaRPr lang="en-US" sz="1800" dirty="0">
              <a:solidFill>
                <a:srgbClr val="434343"/>
              </a:solidFill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633" y="3565589"/>
            <a:ext cx="1330046" cy="21232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5" name="Espaço Reservado para Conteúdo 2"/>
          <p:cNvSpPr txBox="1">
            <a:spLocks/>
          </p:cNvSpPr>
          <p:nvPr/>
        </p:nvSpPr>
        <p:spPr>
          <a:xfrm>
            <a:off x="465220" y="2106386"/>
            <a:ext cx="4338051" cy="1668890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Good introductory text (lexicographic reflection)</a:t>
            </a:r>
          </a:p>
        </p:txBody>
      </p:sp>
    </p:spTree>
    <p:extLst>
      <p:ext uri="{BB962C8B-B14F-4D97-AF65-F5344CB8AC3E}">
        <p14:creationId xmlns:p14="http://schemas.microsoft.com/office/powerpoint/2010/main" val="773813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76" cy="6858014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1219200" y="532637"/>
            <a:ext cx="10972800" cy="1135741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/>
              <a:t> </a:t>
            </a:r>
            <a:endParaRPr lang="pt-BR" dirty="0"/>
          </a:p>
        </p:txBody>
      </p:sp>
      <p:cxnSp>
        <p:nvCxnSpPr>
          <p:cNvPr id="85" name="Conector reto 84"/>
          <p:cNvCxnSpPr/>
          <p:nvPr/>
        </p:nvCxnSpPr>
        <p:spPr>
          <a:xfrm flipH="1" flipV="1">
            <a:off x="2615949" y="4381946"/>
            <a:ext cx="2" cy="546984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reto 91"/>
          <p:cNvCxnSpPr/>
          <p:nvPr/>
        </p:nvCxnSpPr>
        <p:spPr>
          <a:xfrm flipV="1">
            <a:off x="7520254" y="4488079"/>
            <a:ext cx="0" cy="1860105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86" b="36616"/>
          <a:stretch/>
        </p:blipFill>
        <p:spPr>
          <a:xfrm>
            <a:off x="1524" y="3882188"/>
            <a:ext cx="12190476" cy="898359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44" b="19776"/>
          <a:stretch/>
        </p:blipFill>
        <p:spPr>
          <a:xfrm>
            <a:off x="9015662" y="465221"/>
            <a:ext cx="3176337" cy="5502442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 rotWithShape="1">
          <a:blip r:embed="rId2"/>
          <a:srcRect l="3792" t="6316" r="86205" b="75439"/>
          <a:stretch/>
        </p:blipFill>
        <p:spPr>
          <a:xfrm>
            <a:off x="465220" y="433137"/>
            <a:ext cx="1219201" cy="1251284"/>
          </a:xfrm>
          <a:prstGeom prst="ellipse">
            <a:avLst/>
          </a:prstGeom>
        </p:spPr>
      </p:pic>
      <p:sp>
        <p:nvSpPr>
          <p:cNvPr id="52" name="Espaço Reservado para Conteúdo 2"/>
          <p:cNvSpPr txBox="1">
            <a:spLocks/>
          </p:cNvSpPr>
          <p:nvPr/>
        </p:nvSpPr>
        <p:spPr>
          <a:xfrm>
            <a:off x="377121" y="783488"/>
            <a:ext cx="1351547" cy="5165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4400" b="1" dirty="0">
                <a:solidFill>
                  <a:srgbClr val="006600"/>
                </a:solidFill>
                <a:latin typeface="Brush Script MT" panose="03060802040406070304" pitchFamily="66" charset="0"/>
              </a:rPr>
              <a:t>1899</a:t>
            </a:r>
          </a:p>
        </p:txBody>
      </p:sp>
      <p:sp>
        <p:nvSpPr>
          <p:cNvPr id="53" name="Elipse 52"/>
          <p:cNvSpPr/>
          <p:nvPr/>
        </p:nvSpPr>
        <p:spPr>
          <a:xfrm>
            <a:off x="468524" y="443909"/>
            <a:ext cx="1235243" cy="1235243"/>
          </a:xfrm>
          <a:prstGeom prst="ellipse">
            <a:avLst/>
          </a:prstGeom>
          <a:noFill/>
          <a:ln w="571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    </a:t>
            </a:r>
          </a:p>
        </p:txBody>
      </p:sp>
      <p:cxnSp>
        <p:nvCxnSpPr>
          <p:cNvPr id="79" name="Conector reto 78"/>
          <p:cNvCxnSpPr/>
          <p:nvPr/>
        </p:nvCxnSpPr>
        <p:spPr>
          <a:xfrm>
            <a:off x="607132" y="2423134"/>
            <a:ext cx="0" cy="1975295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to 88"/>
          <p:cNvCxnSpPr/>
          <p:nvPr/>
        </p:nvCxnSpPr>
        <p:spPr>
          <a:xfrm>
            <a:off x="5217524" y="2432862"/>
            <a:ext cx="0" cy="1975295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Espaço Reservado para Conteúdo 2"/>
          <p:cNvSpPr txBox="1">
            <a:spLocks/>
          </p:cNvSpPr>
          <p:nvPr/>
        </p:nvSpPr>
        <p:spPr>
          <a:xfrm>
            <a:off x="2463527" y="4769374"/>
            <a:ext cx="4338051" cy="1668890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Special collection of colloquial and popular vocabulary, regionalisms, terminology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(scientific and technical)</a:t>
            </a:r>
            <a:endParaRPr lang="en-US" sz="2000" dirty="0">
              <a:solidFill>
                <a:srgbClr val="434343"/>
              </a:solidFill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sp>
        <p:nvSpPr>
          <p:cNvPr id="94" name="Espaço Reservado para Conteúdo 2"/>
          <p:cNvSpPr txBox="1">
            <a:spLocks/>
          </p:cNvSpPr>
          <p:nvPr/>
        </p:nvSpPr>
        <p:spPr>
          <a:xfrm>
            <a:off x="7395035" y="5133218"/>
            <a:ext cx="4315702" cy="1668889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endParaRPr lang="en-US" sz="1800" dirty="0">
              <a:solidFill>
                <a:srgbClr val="434343"/>
              </a:solidFill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sp>
        <p:nvSpPr>
          <p:cNvPr id="77" name="Espaço Reservado para Conteúdo 2"/>
          <p:cNvSpPr txBox="1">
            <a:spLocks/>
          </p:cNvSpPr>
          <p:nvPr/>
        </p:nvSpPr>
        <p:spPr>
          <a:xfrm>
            <a:off x="463875" y="2281441"/>
            <a:ext cx="4329301" cy="1642561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 110 000 </a:t>
            </a: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entries</a:t>
            </a:r>
            <a:endParaRPr lang="en-US" sz="1800" dirty="0">
              <a:solidFill>
                <a:srgbClr val="434343"/>
              </a:solidFill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sp>
        <p:nvSpPr>
          <p:cNvPr id="90" name="Espaço Reservado para Conteúdo 2"/>
          <p:cNvSpPr txBox="1">
            <a:spLocks/>
          </p:cNvSpPr>
          <p:nvPr/>
        </p:nvSpPr>
        <p:spPr>
          <a:xfrm>
            <a:off x="5093724" y="2271713"/>
            <a:ext cx="4339036" cy="1706729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endParaRPr lang="en-US" sz="1800" dirty="0">
              <a:solidFill>
                <a:srgbClr val="434343"/>
              </a:solidFill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sp>
        <p:nvSpPr>
          <p:cNvPr id="74" name="Elipse 73"/>
          <p:cNvSpPr/>
          <p:nvPr/>
        </p:nvSpPr>
        <p:spPr>
          <a:xfrm>
            <a:off x="549075" y="4340488"/>
            <a:ext cx="116114" cy="1161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91" name="Elipse 90"/>
          <p:cNvSpPr/>
          <p:nvPr/>
        </p:nvSpPr>
        <p:spPr>
          <a:xfrm>
            <a:off x="5159467" y="4340488"/>
            <a:ext cx="116114" cy="1161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93" name="Elipse 92"/>
          <p:cNvSpPr/>
          <p:nvPr/>
        </p:nvSpPr>
        <p:spPr>
          <a:xfrm flipV="1">
            <a:off x="7462197" y="4340488"/>
            <a:ext cx="116114" cy="1161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86" name="Elipse 85"/>
          <p:cNvSpPr/>
          <p:nvPr/>
        </p:nvSpPr>
        <p:spPr>
          <a:xfrm flipV="1">
            <a:off x="2557894" y="4340488"/>
            <a:ext cx="116114" cy="1161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22" name="Retângulo 125"/>
          <p:cNvSpPr/>
          <p:nvPr/>
        </p:nvSpPr>
        <p:spPr>
          <a:xfrm>
            <a:off x="1684421" y="499140"/>
            <a:ext cx="1022853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Novo </a:t>
            </a:r>
            <a:r>
              <a:rPr lang="pt-PT" sz="2400" b="1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Diccionario</a:t>
            </a:r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 </a:t>
            </a:r>
            <a:r>
              <a:rPr lang="pt-PT" sz="2400" b="1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lingua</a:t>
            </a:r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portuguesa</a:t>
            </a:r>
          </a:p>
          <a:p>
            <a:r>
              <a:rPr lang="pt-PT" sz="16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Cândido Figueiredo</a:t>
            </a:r>
            <a:endParaRPr lang="pt-PT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Espaço Reservado para Conteúdo 2"/>
          <p:cNvSpPr txBox="1">
            <a:spLocks/>
          </p:cNvSpPr>
          <p:nvPr/>
        </p:nvSpPr>
        <p:spPr>
          <a:xfrm>
            <a:off x="5070418" y="2267486"/>
            <a:ext cx="4338051" cy="1668890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237 </a:t>
            </a: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classifiers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descriptors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abbreviations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symbols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, etc.)</a:t>
            </a:r>
            <a:endParaRPr lang="en-US" sz="1800" dirty="0">
              <a:solidFill>
                <a:srgbClr val="434343"/>
              </a:solidFill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Espaço Reservado para Conteúdo 2"/>
          <p:cNvSpPr txBox="1">
            <a:spLocks/>
          </p:cNvSpPr>
          <p:nvPr/>
        </p:nvSpPr>
        <p:spPr>
          <a:xfrm>
            <a:off x="7395035" y="4780547"/>
            <a:ext cx="4338051" cy="1668890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endParaRPr lang="en-US" sz="1800" dirty="0">
              <a:solidFill>
                <a:srgbClr val="434343"/>
              </a:solidFill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sp>
        <p:nvSpPr>
          <p:cNvPr id="25" name="Espaço Reservado para Conteúdo 2"/>
          <p:cNvSpPr txBox="1">
            <a:spLocks/>
          </p:cNvSpPr>
          <p:nvPr/>
        </p:nvSpPr>
        <p:spPr>
          <a:xfrm>
            <a:off x="7382521" y="5063491"/>
            <a:ext cx="4338051" cy="1668890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Simplification of articles and without citations</a:t>
            </a:r>
          </a:p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Small dictionary in 1924</a:t>
            </a:r>
          </a:p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Last edition: 1996</a:t>
            </a:r>
          </a:p>
        </p:txBody>
      </p:sp>
      <p:pic>
        <p:nvPicPr>
          <p:cNvPr id="26" name="Imagem 2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107" y="3489426"/>
            <a:ext cx="1626628" cy="16838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4338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7987" y="2070"/>
            <a:ext cx="12188976" cy="6858014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1219200" y="532637"/>
            <a:ext cx="10972800" cy="1135741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/>
              <a:t> </a:t>
            </a:r>
            <a:endParaRPr lang="pt-BR" dirty="0"/>
          </a:p>
        </p:txBody>
      </p:sp>
      <p:cxnSp>
        <p:nvCxnSpPr>
          <p:cNvPr id="85" name="Conector reto 84"/>
          <p:cNvCxnSpPr>
            <a:cxnSpLocks/>
          </p:cNvCxnSpPr>
          <p:nvPr/>
        </p:nvCxnSpPr>
        <p:spPr>
          <a:xfrm flipV="1">
            <a:off x="547551" y="4394879"/>
            <a:ext cx="0" cy="516326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86" b="36616"/>
          <a:stretch/>
        </p:blipFill>
        <p:spPr>
          <a:xfrm>
            <a:off x="1524" y="3882188"/>
            <a:ext cx="12190476" cy="898359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44" b="19776"/>
          <a:stretch/>
        </p:blipFill>
        <p:spPr>
          <a:xfrm>
            <a:off x="9015662" y="465221"/>
            <a:ext cx="3176337" cy="5502442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 rotWithShape="1">
          <a:blip r:embed="rId2"/>
          <a:srcRect l="3792" t="6316" r="86205" b="75439"/>
          <a:stretch/>
        </p:blipFill>
        <p:spPr>
          <a:xfrm>
            <a:off x="465220" y="433137"/>
            <a:ext cx="1219201" cy="1251284"/>
          </a:xfrm>
          <a:prstGeom prst="ellipse">
            <a:avLst/>
          </a:prstGeom>
        </p:spPr>
      </p:pic>
      <p:sp>
        <p:nvSpPr>
          <p:cNvPr id="52" name="Espaço Reservado para Conteúdo 2"/>
          <p:cNvSpPr txBox="1">
            <a:spLocks/>
          </p:cNvSpPr>
          <p:nvPr/>
        </p:nvSpPr>
        <p:spPr>
          <a:xfrm>
            <a:off x="410371" y="583985"/>
            <a:ext cx="1351547" cy="5165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300" b="1" dirty="0" err="1">
                <a:solidFill>
                  <a:srgbClr val="006600"/>
                </a:solidFill>
                <a:latin typeface="Brush Script MT" panose="03060802040406070304" pitchFamily="66" charset="0"/>
              </a:rPr>
              <a:t>20</a:t>
            </a:r>
            <a:r>
              <a:rPr lang="pt-BR" sz="2000" b="1" dirty="0" err="1">
                <a:solidFill>
                  <a:srgbClr val="006600"/>
                </a:solidFill>
                <a:latin typeface="Brush Script MT" panose="03060802040406070304" pitchFamily="66" charset="0"/>
              </a:rPr>
              <a:t>th</a:t>
            </a:r>
            <a:r>
              <a:rPr lang="pt-BR" sz="3300" b="1" dirty="0">
                <a:solidFill>
                  <a:srgbClr val="006600"/>
                </a:solidFill>
                <a:latin typeface="Brush Script MT" panose="03060802040406070304" pitchFamily="66" charset="0"/>
              </a:rPr>
              <a:t> </a:t>
            </a:r>
            <a:r>
              <a:rPr lang="pt-BR" sz="2400" b="1" dirty="0">
                <a:solidFill>
                  <a:srgbClr val="006600"/>
                </a:solidFill>
                <a:latin typeface="Brush Script MT" panose="03060802040406070304" pitchFamily="66" charset="0"/>
              </a:rPr>
              <a:t>Century</a:t>
            </a:r>
            <a:r>
              <a:rPr lang="pt-BR" sz="3300" b="1" dirty="0">
                <a:solidFill>
                  <a:srgbClr val="006600"/>
                </a:solidFill>
                <a:latin typeface="Brush Script MT" panose="03060802040406070304" pitchFamily="66" charset="0"/>
              </a:rPr>
              <a:t> </a:t>
            </a:r>
          </a:p>
        </p:txBody>
      </p:sp>
      <p:sp>
        <p:nvSpPr>
          <p:cNvPr id="53" name="Elipse 52"/>
          <p:cNvSpPr/>
          <p:nvPr/>
        </p:nvSpPr>
        <p:spPr>
          <a:xfrm>
            <a:off x="468524" y="443909"/>
            <a:ext cx="1235243" cy="1235243"/>
          </a:xfrm>
          <a:prstGeom prst="ellipse">
            <a:avLst/>
          </a:prstGeom>
          <a:noFill/>
          <a:ln w="571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    </a:t>
            </a:r>
          </a:p>
        </p:txBody>
      </p:sp>
      <p:cxnSp>
        <p:nvCxnSpPr>
          <p:cNvPr id="79" name="Conector reto 78"/>
          <p:cNvCxnSpPr/>
          <p:nvPr/>
        </p:nvCxnSpPr>
        <p:spPr>
          <a:xfrm>
            <a:off x="547551" y="2171700"/>
            <a:ext cx="6916" cy="2208116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to 88"/>
          <p:cNvCxnSpPr/>
          <p:nvPr/>
        </p:nvCxnSpPr>
        <p:spPr>
          <a:xfrm flipH="1">
            <a:off x="3721234" y="2171700"/>
            <a:ext cx="18729" cy="2197545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Espaço Reservado para Conteúdo 2"/>
          <p:cNvSpPr txBox="1">
            <a:spLocks/>
          </p:cNvSpPr>
          <p:nvPr/>
        </p:nvSpPr>
        <p:spPr>
          <a:xfrm>
            <a:off x="3618392" y="1999022"/>
            <a:ext cx="2831569" cy="1668890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6600"/>
              </a:buClr>
            </a:pPr>
            <a:r>
              <a:rPr lang="pt-PT" sz="2000" i="1" dirty="0">
                <a:latin typeface="Arial" panose="020B0604020202020204" pitchFamily="34" charset="0"/>
                <a:cs typeface="Arial" panose="020B0604020202020204" pitchFamily="34" charset="0"/>
              </a:rPr>
              <a:t>Dicionário Elementar da Língua Portuguesa </a:t>
            </a:r>
            <a:r>
              <a:rPr lang="pt-PT" sz="2000" dirty="0">
                <a:latin typeface="Arial" panose="020B0604020202020204" pitchFamily="34" charset="0"/>
                <a:cs typeface="Arial" panose="020B0604020202020204" pitchFamily="34" charset="0"/>
              </a:rPr>
              <a:t>(1934)</a:t>
            </a:r>
            <a:endParaRPr lang="pt-PT" sz="2000" b="1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PT" sz="2000" b="1" dirty="0">
                <a:latin typeface="Arial" panose="020B0604020202020204" pitchFamily="34" charset="0"/>
                <a:cs typeface="Arial" panose="020B0604020202020204" pitchFamily="34" charset="0"/>
              </a:rPr>
              <a:t>   Augusto Moreno</a:t>
            </a:r>
          </a:p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endParaRPr lang="en-US" sz="1800" dirty="0">
              <a:solidFill>
                <a:srgbClr val="434343"/>
              </a:solidFill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sp>
        <p:nvSpPr>
          <p:cNvPr id="94" name="Espaço Reservado para Conteúdo 2"/>
          <p:cNvSpPr txBox="1">
            <a:spLocks/>
          </p:cNvSpPr>
          <p:nvPr/>
        </p:nvSpPr>
        <p:spPr>
          <a:xfrm>
            <a:off x="7395035" y="5133218"/>
            <a:ext cx="4315702" cy="1668889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endParaRPr lang="en-US" sz="1800" dirty="0">
              <a:solidFill>
                <a:srgbClr val="434343"/>
              </a:solidFill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sp>
        <p:nvSpPr>
          <p:cNvPr id="77" name="Espaço Reservado para Conteúdo 2"/>
          <p:cNvSpPr txBox="1">
            <a:spLocks/>
          </p:cNvSpPr>
          <p:nvPr/>
        </p:nvSpPr>
        <p:spPr>
          <a:xfrm>
            <a:off x="419356" y="2261515"/>
            <a:ext cx="4329301" cy="1642561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>
              <a:solidFill>
                <a:srgbClr val="434343"/>
              </a:solidFill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sp>
        <p:nvSpPr>
          <p:cNvPr id="90" name="Espaço Reservado para Conteúdo 2"/>
          <p:cNvSpPr txBox="1">
            <a:spLocks/>
          </p:cNvSpPr>
          <p:nvPr/>
        </p:nvSpPr>
        <p:spPr>
          <a:xfrm>
            <a:off x="5093724" y="2271713"/>
            <a:ext cx="4339036" cy="1706729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endParaRPr lang="en-US" sz="1800" dirty="0">
              <a:solidFill>
                <a:srgbClr val="434343"/>
              </a:solidFill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sp>
        <p:nvSpPr>
          <p:cNvPr id="74" name="Elipse 73"/>
          <p:cNvSpPr/>
          <p:nvPr/>
        </p:nvSpPr>
        <p:spPr>
          <a:xfrm>
            <a:off x="480251" y="4340488"/>
            <a:ext cx="116114" cy="1161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91" name="Elipse 90"/>
          <p:cNvSpPr/>
          <p:nvPr/>
        </p:nvSpPr>
        <p:spPr>
          <a:xfrm>
            <a:off x="3663173" y="4340488"/>
            <a:ext cx="116114" cy="1161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22" name="Retângulo 125"/>
          <p:cNvSpPr/>
          <p:nvPr/>
        </p:nvSpPr>
        <p:spPr>
          <a:xfrm>
            <a:off x="1684421" y="499140"/>
            <a:ext cx="102285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2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Dictionary</a:t>
            </a:r>
            <a:r>
              <a:rPr lang="pt-PT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PT" sz="2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democratization</a:t>
            </a:r>
            <a:endParaRPr lang="pt-PT" sz="24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Espaço Reservado para Conteúdo 2"/>
          <p:cNvSpPr txBox="1">
            <a:spLocks/>
          </p:cNvSpPr>
          <p:nvPr/>
        </p:nvSpPr>
        <p:spPr>
          <a:xfrm>
            <a:off x="419355" y="1994941"/>
            <a:ext cx="3182411" cy="1668890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6600"/>
              </a:buClr>
            </a:pPr>
            <a:r>
              <a:rPr lang="pt-PT" sz="2000" i="1" dirty="0">
                <a:latin typeface="Arial" panose="020B0604020202020204" pitchFamily="34" charset="0"/>
                <a:cs typeface="Arial" panose="020B0604020202020204" pitchFamily="34" charset="0"/>
              </a:rPr>
              <a:t>Moderno Dicionário da Língua Portuguesa. Para os estudantes e para o povo. Ortográfico, prosódico e morfológico </a:t>
            </a:r>
            <a:r>
              <a:rPr lang="pt-PT" sz="2000" dirty="0">
                <a:latin typeface="Arial" panose="020B0604020202020204" pitchFamily="34" charset="0"/>
                <a:cs typeface="Arial" panose="020B0604020202020204" pitchFamily="34" charset="0"/>
              </a:rPr>
              <a:t>(1931)</a:t>
            </a:r>
          </a:p>
          <a:p>
            <a:pPr marL="0" indent="0">
              <a:buNone/>
            </a:pPr>
            <a:r>
              <a:rPr lang="pt-PT" sz="2000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pt-PT" sz="2000" b="1" dirty="0">
                <a:latin typeface="Arial" panose="020B0604020202020204" pitchFamily="34" charset="0"/>
                <a:cs typeface="Arial" panose="020B0604020202020204" pitchFamily="34" charset="0"/>
              </a:rPr>
              <a:t>Francisco Torrinha</a:t>
            </a:r>
          </a:p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endParaRPr lang="en-US" sz="1800" dirty="0">
              <a:solidFill>
                <a:srgbClr val="434343"/>
              </a:solidFill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sp>
        <p:nvSpPr>
          <p:cNvPr id="25" name="Espaço Reservado para Conteúdo 2"/>
          <p:cNvSpPr txBox="1">
            <a:spLocks/>
          </p:cNvSpPr>
          <p:nvPr/>
        </p:nvSpPr>
        <p:spPr>
          <a:xfrm>
            <a:off x="432233" y="4737656"/>
            <a:ext cx="3923463" cy="1855970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r>
              <a:rPr lang="pt-PT" sz="2000" b="1" dirty="0">
                <a:latin typeface="Arial" panose="020B0604020202020204" pitchFamily="34" charset="0"/>
                <a:cs typeface="Arial" panose="020B0604020202020204" pitchFamily="34" charset="0"/>
              </a:rPr>
              <a:t>Porto Editora </a:t>
            </a:r>
            <a:r>
              <a:rPr lang="pt-PT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dictionaries</a:t>
            </a:r>
            <a:endParaRPr lang="pt-PT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buNone/>
              <a:defRPr/>
            </a:pPr>
            <a:r>
              <a:rPr lang="pt-PT" sz="1800" dirty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pt-PT" sz="1800" i="1" dirty="0">
                <a:latin typeface="Arial" panose="020B0604020202020204" pitchFamily="34" charset="0"/>
                <a:cs typeface="Arial" panose="020B0604020202020204" pitchFamily="34" charset="0"/>
              </a:rPr>
              <a:t>Dicionários Editora da Língua Portuguesa</a:t>
            </a:r>
            <a:r>
              <a:rPr lang="pt-PT" sz="1800" dirty="0">
                <a:latin typeface="Arial" panose="020B0604020202020204" pitchFamily="34" charset="0"/>
                <a:cs typeface="Arial" panose="020B0604020202020204" pitchFamily="34" charset="0"/>
              </a:rPr>
              <a:t> («</a:t>
            </a:r>
            <a:r>
              <a:rPr lang="pt-PT" sz="1800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pt-PT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PT" sz="1800" dirty="0" err="1">
                <a:latin typeface="Arial" panose="020B0604020202020204" pitchFamily="34" charset="0"/>
                <a:cs typeface="Arial" panose="020B0604020202020204" pitchFamily="34" charset="0"/>
              </a:rPr>
              <a:t>orange</a:t>
            </a:r>
            <a:r>
              <a:rPr lang="pt-PT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PT" sz="1800" dirty="0" err="1">
                <a:latin typeface="Arial" panose="020B0604020202020204" pitchFamily="34" charset="0"/>
                <a:cs typeface="Arial" panose="020B0604020202020204" pitchFamily="34" charset="0"/>
              </a:rPr>
              <a:t>dictionary</a:t>
            </a:r>
            <a:r>
              <a:rPr lang="pt-PT" sz="1800" dirty="0">
                <a:latin typeface="Arial" panose="020B0604020202020204" pitchFamily="34" charset="0"/>
                <a:cs typeface="Arial" panose="020B0604020202020204" pitchFamily="34" charset="0"/>
              </a:rPr>
              <a:t>», 1.ª ed. 1952 – …)</a:t>
            </a:r>
            <a:br>
              <a:rPr lang="pt-PT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pt-PT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buNone/>
              <a:defRPr/>
            </a:pPr>
            <a:r>
              <a:rPr lang="pt-PT" sz="1800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pt-PT" sz="1800" i="1" dirty="0">
                <a:latin typeface="Arial" panose="020B0604020202020204" pitchFamily="34" charset="0"/>
                <a:cs typeface="Arial" panose="020B0604020202020204" pitchFamily="34" charset="0"/>
              </a:rPr>
              <a:t> Grande Dicionário da Língua Portuguesa</a:t>
            </a:r>
            <a:r>
              <a:rPr lang="pt-PT" sz="1800" dirty="0">
                <a:latin typeface="Arial" panose="020B0604020202020204" pitchFamily="34" charset="0"/>
                <a:cs typeface="Arial" panose="020B0604020202020204" pitchFamily="34" charset="0"/>
              </a:rPr>
              <a:t>, 2004, 2009</a:t>
            </a:r>
          </a:p>
        </p:txBody>
      </p:sp>
      <p:cxnSp>
        <p:nvCxnSpPr>
          <p:cNvPr id="26" name="Conector reto 91">
            <a:extLst>
              <a:ext uri="{FF2B5EF4-FFF2-40B4-BE49-F238E27FC236}">
                <a16:creationId xmlns:a16="http://schemas.microsoft.com/office/drawing/2014/main" id="{D9E8367C-5FC6-4D44-A8BC-AC9C58ADE265}"/>
              </a:ext>
            </a:extLst>
          </p:cNvPr>
          <p:cNvCxnSpPr/>
          <p:nvPr/>
        </p:nvCxnSpPr>
        <p:spPr>
          <a:xfrm flipH="1" flipV="1">
            <a:off x="4587861" y="4399378"/>
            <a:ext cx="3958" cy="1156130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spaço Reservado para Conteúdo 2">
            <a:extLst>
              <a:ext uri="{FF2B5EF4-FFF2-40B4-BE49-F238E27FC236}">
                <a16:creationId xmlns:a16="http://schemas.microsoft.com/office/drawing/2014/main" id="{7855BDCC-8585-4D17-BFEE-1ABAFED79CA7}"/>
              </a:ext>
            </a:extLst>
          </p:cNvPr>
          <p:cNvSpPr txBox="1">
            <a:spLocks/>
          </p:cNvSpPr>
          <p:nvPr/>
        </p:nvSpPr>
        <p:spPr>
          <a:xfrm>
            <a:off x="4466660" y="4780547"/>
            <a:ext cx="3709296" cy="1668890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r>
              <a:rPr lang="pt-PT" sz="2000" b="1" dirty="0">
                <a:latin typeface="Arial" panose="020B0604020202020204" pitchFamily="34" charset="0"/>
                <a:cs typeface="Arial" panose="020B0604020202020204" pitchFamily="34" charset="0"/>
              </a:rPr>
              <a:t>Texto Editores </a:t>
            </a:r>
            <a:r>
              <a:rPr lang="pt-PT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dictionaries</a:t>
            </a:r>
            <a:endParaRPr lang="pt-PT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r>
              <a:rPr lang="pt-PT" sz="1800" dirty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pt-PT" sz="1800" i="1" dirty="0">
                <a:latin typeface="Arial" panose="020B0604020202020204" pitchFamily="34" charset="0"/>
                <a:cs typeface="Arial" panose="020B0604020202020204" pitchFamily="34" charset="0"/>
              </a:rPr>
              <a:t>Dicionários Universal</a:t>
            </a:r>
          </a:p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First dictionaries with the spelling reform in 2008</a:t>
            </a:r>
            <a:endParaRPr lang="pt-PT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endParaRPr lang="en-US" sz="1800" dirty="0">
              <a:solidFill>
                <a:srgbClr val="434343"/>
              </a:solidFill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sp>
        <p:nvSpPr>
          <p:cNvPr id="28" name="Espaço Reservado para Conteúdo 2">
            <a:extLst>
              <a:ext uri="{FF2B5EF4-FFF2-40B4-BE49-F238E27FC236}">
                <a16:creationId xmlns:a16="http://schemas.microsoft.com/office/drawing/2014/main" id="{FA98D782-B031-4F8D-9203-0443C1C4643C}"/>
              </a:ext>
            </a:extLst>
          </p:cNvPr>
          <p:cNvSpPr txBox="1">
            <a:spLocks/>
          </p:cNvSpPr>
          <p:nvPr/>
        </p:nvSpPr>
        <p:spPr>
          <a:xfrm>
            <a:off x="8421744" y="4773971"/>
            <a:ext cx="3178029" cy="1892300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600"/>
              </a:spcBef>
              <a:spcAft>
                <a:spcPts val="1200"/>
              </a:spcAft>
              <a:buClr>
                <a:srgbClr val="006600"/>
              </a:buClr>
              <a:defRPr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Adaptations of the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Houaiss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dictionary </a:t>
            </a:r>
            <a:r>
              <a:rPr lang="pt-PT" sz="1800" dirty="0">
                <a:latin typeface="Arial" panose="020B0604020202020204" pitchFamily="34" charset="0"/>
                <a:cs typeface="Arial" panose="020B0604020202020204" pitchFamily="34" charset="0"/>
              </a:rPr>
              <a:t>(2002/3-2016)</a:t>
            </a:r>
          </a:p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endParaRPr lang="en-US" sz="1800" dirty="0">
              <a:solidFill>
                <a:srgbClr val="434343"/>
              </a:solidFill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5898" y="433137"/>
            <a:ext cx="913306" cy="1235241"/>
          </a:xfrm>
          <a:prstGeom prst="rect">
            <a:avLst/>
          </a:prstGeom>
        </p:spPr>
      </p:pic>
      <p:sp>
        <p:nvSpPr>
          <p:cNvPr id="31" name="Elipse 73"/>
          <p:cNvSpPr/>
          <p:nvPr/>
        </p:nvSpPr>
        <p:spPr>
          <a:xfrm>
            <a:off x="4530465" y="4350081"/>
            <a:ext cx="116114" cy="1161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cxnSp>
        <p:nvCxnSpPr>
          <p:cNvPr id="34" name="Conector reto 88"/>
          <p:cNvCxnSpPr/>
          <p:nvPr/>
        </p:nvCxnSpPr>
        <p:spPr>
          <a:xfrm flipH="1">
            <a:off x="7080499" y="2148651"/>
            <a:ext cx="18729" cy="2197545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Espaço Reservado para Conteúdo 2"/>
          <p:cNvSpPr txBox="1">
            <a:spLocks/>
          </p:cNvSpPr>
          <p:nvPr/>
        </p:nvSpPr>
        <p:spPr>
          <a:xfrm>
            <a:off x="6970996" y="1992323"/>
            <a:ext cx="3373153" cy="1668890"/>
          </a:xfrm>
          <a:prstGeom prst="rect">
            <a:avLst/>
          </a:prstGeom>
        </p:spPr>
        <p:txBody>
          <a:bodyPr vert="horz" wrap="square" lIns="90000" tIns="46800" rIns="90000" bIns="468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6600"/>
              </a:buClr>
            </a:pPr>
            <a:r>
              <a:rPr lang="pt-PT" sz="2000" i="1" dirty="0">
                <a:latin typeface="Arial" panose="020B0604020202020204" pitchFamily="34" charset="0"/>
                <a:cs typeface="Arial" panose="020B0604020202020204" pitchFamily="34" charset="0"/>
              </a:rPr>
              <a:t>Grande Dicionário da Língua Portuguesa </a:t>
            </a:r>
            <a:r>
              <a:rPr lang="pt-PT" sz="2000" dirty="0">
                <a:latin typeface="Arial" panose="020B0604020202020204" pitchFamily="34" charset="0"/>
                <a:cs typeface="Arial" panose="020B0604020202020204" pitchFamily="34" charset="0"/>
              </a:rPr>
              <a:t>(1981)</a:t>
            </a:r>
            <a:endParaRPr lang="pt-PT" sz="2000" b="1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PT" sz="2000" dirty="0"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pt-PT" sz="2000" b="1" dirty="0">
                <a:latin typeface="Arial" panose="020B0604020202020204" pitchFamily="34" charset="0"/>
                <a:cs typeface="Arial" panose="020B0604020202020204" pitchFamily="34" charset="0"/>
              </a:rPr>
              <a:t>José Pedro Machado</a:t>
            </a:r>
          </a:p>
          <a:p>
            <a:pPr marL="285750" indent="-285750">
              <a:lnSpc>
                <a:spcPct val="80000"/>
              </a:lnSpc>
              <a:spcBef>
                <a:spcPts val="0"/>
              </a:spcBef>
              <a:spcAft>
                <a:spcPts val="800"/>
              </a:spcAft>
              <a:buClr>
                <a:srgbClr val="006600"/>
              </a:buClr>
              <a:defRPr/>
            </a:pPr>
            <a:endParaRPr lang="en-US" sz="1800" dirty="0">
              <a:solidFill>
                <a:srgbClr val="434343"/>
              </a:solidFill>
              <a:latin typeface="Franklin Gothic Book" panose="020B050302010202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Elipse 92"/>
          <p:cNvSpPr/>
          <p:nvPr/>
        </p:nvSpPr>
        <p:spPr>
          <a:xfrm flipV="1">
            <a:off x="8484021" y="4349802"/>
            <a:ext cx="116114" cy="1161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cxnSp>
        <p:nvCxnSpPr>
          <p:cNvPr id="38" name="Conector reto 91">
            <a:extLst>
              <a:ext uri="{FF2B5EF4-FFF2-40B4-BE49-F238E27FC236}">
                <a16:creationId xmlns:a16="http://schemas.microsoft.com/office/drawing/2014/main" id="{D9E8367C-5FC6-4D44-A8BC-AC9C58ADE265}"/>
              </a:ext>
            </a:extLst>
          </p:cNvPr>
          <p:cNvCxnSpPr/>
          <p:nvPr/>
        </p:nvCxnSpPr>
        <p:spPr>
          <a:xfrm flipH="1" flipV="1">
            <a:off x="8538120" y="4463799"/>
            <a:ext cx="3958" cy="447406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Elipse 92"/>
          <p:cNvSpPr/>
          <p:nvPr/>
        </p:nvSpPr>
        <p:spPr>
          <a:xfrm flipV="1">
            <a:off x="7023038" y="4330760"/>
            <a:ext cx="116114" cy="1161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8734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Imagem 19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2" y="1251"/>
            <a:ext cx="12188976" cy="6858014"/>
          </a:xfrm>
          <a:prstGeom prst="rect">
            <a:avLst/>
          </a:prstGeom>
        </p:spPr>
      </p:pic>
      <p:pic>
        <p:nvPicPr>
          <p:cNvPr id="438" name="Imagem 4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770" y="-297"/>
            <a:ext cx="12223539" cy="6858594"/>
          </a:xfrm>
          <a:prstGeom prst="rect">
            <a:avLst/>
          </a:prstGeom>
        </p:spPr>
      </p:pic>
      <p:pic>
        <p:nvPicPr>
          <p:cNvPr id="28" name="Imagem 2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129769"/>
            <a:ext cx="12190476" cy="9634253"/>
          </a:xfrm>
          <a:prstGeom prst="rect">
            <a:avLst/>
          </a:prstGeom>
        </p:spPr>
      </p:pic>
      <p:grpSp>
        <p:nvGrpSpPr>
          <p:cNvPr id="35" name="Grupo 34"/>
          <p:cNvGrpSpPr/>
          <p:nvPr/>
        </p:nvGrpSpPr>
        <p:grpSpPr>
          <a:xfrm>
            <a:off x="838695" y="2463780"/>
            <a:ext cx="3023099" cy="2809260"/>
            <a:chOff x="1368083" y="2719137"/>
            <a:chExt cx="3023099" cy="2809260"/>
          </a:xfrm>
        </p:grpSpPr>
        <p:sp>
          <p:nvSpPr>
            <p:cNvPr id="36" name="Espaço Reservado para Conteúdo 2"/>
            <p:cNvSpPr txBox="1">
              <a:spLocks/>
            </p:cNvSpPr>
            <p:nvPr/>
          </p:nvSpPr>
          <p:spPr>
            <a:xfrm>
              <a:off x="1826467" y="3977212"/>
              <a:ext cx="2564715" cy="153884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2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buClr>
                  <a:srgbClr val="023F72"/>
                </a:buClr>
              </a:pPr>
              <a:endParaRPr lang="pt-BR" sz="3000" dirty="0">
                <a:solidFill>
                  <a:srgbClr val="434343"/>
                </a:solidFill>
                <a:latin typeface="Franklin Gothic Book" panose="020B0503020102020204" pitchFamily="34" charset="0"/>
              </a:endParaRPr>
            </a:p>
            <a:p>
              <a:pPr>
                <a:buClr>
                  <a:srgbClr val="023F72"/>
                </a:buClr>
              </a:pPr>
              <a:r>
                <a:rPr lang="pt-PT" sz="8600" dirty="0">
                  <a:latin typeface="Arial" panose="020B0604020202020204" pitchFamily="34" charset="0"/>
                  <a:cs typeface="Arial" panose="020B0604020202020204" pitchFamily="34" charset="0"/>
                </a:rPr>
                <a:t>1st </a:t>
              </a:r>
              <a:r>
                <a:rPr lang="pt-PT" sz="8600" dirty="0" err="1">
                  <a:latin typeface="Arial" panose="020B0604020202020204" pitchFamily="34" charset="0"/>
                  <a:cs typeface="Arial" panose="020B0604020202020204" pitchFamily="34" charset="0"/>
                </a:rPr>
                <a:t>academic</a:t>
              </a:r>
              <a:r>
                <a:rPr lang="pt-PT" sz="8600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pt-PT" sz="8600" dirty="0" err="1">
                  <a:latin typeface="Arial" panose="020B0604020202020204" pitchFamily="34" charset="0"/>
                  <a:cs typeface="Arial" panose="020B0604020202020204" pitchFamily="34" charset="0"/>
                </a:rPr>
                <a:t>dictionary</a:t>
              </a:r>
              <a:r>
                <a:rPr lang="pt-PT" sz="8600" dirty="0">
                  <a:latin typeface="Arial" panose="020B0604020202020204" pitchFamily="34" charset="0"/>
                  <a:cs typeface="Arial" panose="020B0604020202020204" pitchFamily="34" charset="0"/>
                </a:rPr>
                <a:t>: </a:t>
              </a:r>
              <a:r>
                <a:rPr lang="pt-PT" sz="5600" i="1" dirty="0" err="1">
                  <a:latin typeface="Arial" panose="020B0604020202020204" pitchFamily="34" charset="0"/>
                  <a:cs typeface="Arial" panose="020B0604020202020204" pitchFamily="34" charset="0"/>
                </a:rPr>
                <a:t>Diccionario</a:t>
              </a:r>
              <a:r>
                <a:rPr lang="pt-PT" sz="5600" i="1" dirty="0">
                  <a:latin typeface="Arial" panose="020B0604020202020204" pitchFamily="34" charset="0"/>
                  <a:cs typeface="Arial" panose="020B0604020202020204" pitchFamily="34" charset="0"/>
                </a:rPr>
                <a:t> da </a:t>
              </a:r>
              <a:r>
                <a:rPr lang="pt-PT" sz="5600" i="1" dirty="0" err="1">
                  <a:latin typeface="Arial" panose="020B0604020202020204" pitchFamily="34" charset="0"/>
                  <a:cs typeface="Arial" panose="020B0604020202020204" pitchFamily="34" charset="0"/>
                </a:rPr>
                <a:t>lingoa</a:t>
              </a:r>
              <a:r>
                <a:rPr lang="pt-PT" sz="5600" i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pt-PT" sz="5600" i="1" dirty="0" err="1">
                  <a:latin typeface="Arial" panose="020B0604020202020204" pitchFamily="34" charset="0"/>
                  <a:cs typeface="Arial" panose="020B0604020202020204" pitchFamily="34" charset="0"/>
                </a:rPr>
                <a:t>portugueza</a:t>
              </a:r>
              <a:r>
                <a:rPr lang="pt-PT" sz="5600" i="1" dirty="0">
                  <a:latin typeface="Arial" panose="020B0604020202020204" pitchFamily="34" charset="0"/>
                  <a:cs typeface="Arial" panose="020B0604020202020204" pitchFamily="34" charset="0"/>
                </a:rPr>
                <a:t> publicado pela Academia Real das </a:t>
              </a:r>
              <a:r>
                <a:rPr lang="pt-PT" sz="5600" i="1" dirty="0" err="1">
                  <a:latin typeface="Arial" panose="020B0604020202020204" pitchFamily="34" charset="0"/>
                  <a:cs typeface="Arial" panose="020B0604020202020204" pitchFamily="34" charset="0"/>
                </a:rPr>
                <a:t>Sciencias</a:t>
              </a:r>
              <a:r>
                <a:rPr lang="pt-PT" sz="5600" i="1" dirty="0">
                  <a:latin typeface="Arial" panose="020B0604020202020204" pitchFamily="34" charset="0"/>
                  <a:cs typeface="Arial" panose="020B0604020202020204" pitchFamily="34" charset="0"/>
                </a:rPr>
                <a:t> de Lisboa</a:t>
              </a:r>
            </a:p>
            <a:p>
              <a:pPr>
                <a:buClr>
                  <a:srgbClr val="023F72"/>
                </a:buClr>
              </a:pPr>
              <a:r>
                <a:rPr lang="pt-PT" sz="8800" dirty="0" err="1">
                  <a:latin typeface="Arial" panose="020B0604020202020204" pitchFamily="34" charset="0"/>
                  <a:cs typeface="Arial" panose="020B0604020202020204" pitchFamily="34" charset="0"/>
                </a:rPr>
                <a:t>Letter</a:t>
              </a:r>
              <a:r>
                <a:rPr lang="pt-PT" sz="8800" dirty="0">
                  <a:latin typeface="Arial" panose="020B0604020202020204" pitchFamily="34" charset="0"/>
                  <a:cs typeface="Arial" panose="020B0604020202020204" pitchFamily="34" charset="0"/>
                </a:rPr>
                <a:t> A (</a:t>
              </a:r>
              <a:r>
                <a:rPr lang="pt-PT" sz="8800" i="1" dirty="0">
                  <a:latin typeface="Arial" panose="020B0604020202020204" pitchFamily="34" charset="0"/>
                  <a:cs typeface="Arial" panose="020B0604020202020204" pitchFamily="34" charset="0"/>
                </a:rPr>
                <a:t>azurrar</a:t>
              </a:r>
              <a:r>
                <a:rPr lang="pt-PT" sz="8800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  <p:grpSp>
          <p:nvGrpSpPr>
            <p:cNvPr id="37" name="Grupo 36"/>
            <p:cNvGrpSpPr/>
            <p:nvPr/>
          </p:nvGrpSpPr>
          <p:grpSpPr>
            <a:xfrm>
              <a:off x="1368083" y="2719137"/>
              <a:ext cx="1351547" cy="1235243"/>
              <a:chOff x="1151021" y="2366211"/>
              <a:chExt cx="1351547" cy="1235243"/>
            </a:xfrm>
          </p:grpSpPr>
          <p:sp>
            <p:nvSpPr>
              <p:cNvPr id="39" name="Espaço Reservado para Conteúdo 2"/>
              <p:cNvSpPr txBox="1">
                <a:spLocks/>
              </p:cNvSpPr>
              <p:nvPr/>
            </p:nvSpPr>
            <p:spPr>
              <a:xfrm>
                <a:off x="1151021" y="2709529"/>
                <a:ext cx="1351547" cy="51652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pt-BR" sz="4400" b="1" dirty="0">
                    <a:solidFill>
                      <a:srgbClr val="023F72"/>
                    </a:solidFill>
                    <a:latin typeface="Brush Script MT" panose="03060802040406070304" pitchFamily="66" charset="0"/>
                  </a:rPr>
                  <a:t>1793</a:t>
                </a:r>
              </a:p>
            </p:txBody>
          </p:sp>
          <p:sp>
            <p:nvSpPr>
              <p:cNvPr id="40" name="Elipse 39"/>
              <p:cNvSpPr/>
              <p:nvPr/>
            </p:nvSpPr>
            <p:spPr>
              <a:xfrm>
                <a:off x="1231230" y="2366211"/>
                <a:ext cx="1235243" cy="1235243"/>
              </a:xfrm>
              <a:prstGeom prst="ellipse">
                <a:avLst/>
              </a:prstGeom>
              <a:noFill/>
              <a:ln w="57150">
                <a:solidFill>
                  <a:srgbClr val="023F7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/>
                  <a:t>     </a:t>
                </a:r>
              </a:p>
            </p:txBody>
          </p:sp>
        </p:grpSp>
        <p:cxnSp>
          <p:nvCxnSpPr>
            <p:cNvPr id="38" name="Conector reto 37"/>
            <p:cNvCxnSpPr/>
            <p:nvPr/>
          </p:nvCxnSpPr>
          <p:spPr>
            <a:xfrm flipH="1">
              <a:off x="1964807" y="3977212"/>
              <a:ext cx="1495" cy="1551185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upo 12"/>
          <p:cNvGrpSpPr/>
          <p:nvPr/>
        </p:nvGrpSpPr>
        <p:grpSpPr>
          <a:xfrm>
            <a:off x="3627027" y="2463780"/>
            <a:ext cx="3183114" cy="3910406"/>
            <a:chOff x="4140373" y="2727158"/>
            <a:chExt cx="3183114" cy="3910406"/>
          </a:xfrm>
        </p:grpSpPr>
        <p:grpSp>
          <p:nvGrpSpPr>
            <p:cNvPr id="42" name="Grupo 41"/>
            <p:cNvGrpSpPr/>
            <p:nvPr/>
          </p:nvGrpSpPr>
          <p:grpSpPr>
            <a:xfrm>
              <a:off x="4140373" y="2727158"/>
              <a:ext cx="1351547" cy="1235243"/>
              <a:chOff x="3669632" y="2366211"/>
              <a:chExt cx="1351547" cy="1235243"/>
            </a:xfrm>
          </p:grpSpPr>
          <p:sp>
            <p:nvSpPr>
              <p:cNvPr id="43" name="Espaço Reservado para Conteúdo 2"/>
              <p:cNvSpPr txBox="1">
                <a:spLocks/>
              </p:cNvSpPr>
              <p:nvPr/>
            </p:nvSpPr>
            <p:spPr>
              <a:xfrm>
                <a:off x="3669632" y="2709529"/>
                <a:ext cx="1351547" cy="51652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pt-BR" sz="4400" b="1" dirty="0">
                    <a:solidFill>
                      <a:srgbClr val="C05200"/>
                    </a:solidFill>
                    <a:latin typeface="Brush Script MT" panose="03060802040406070304" pitchFamily="66" charset="0"/>
                  </a:rPr>
                  <a:t>1976</a:t>
                </a:r>
              </a:p>
            </p:txBody>
          </p:sp>
          <p:sp>
            <p:nvSpPr>
              <p:cNvPr id="44" name="Elipse 43"/>
              <p:cNvSpPr/>
              <p:nvPr/>
            </p:nvSpPr>
            <p:spPr>
              <a:xfrm>
                <a:off x="3749841" y="2366211"/>
                <a:ext cx="1235243" cy="1235243"/>
              </a:xfrm>
              <a:prstGeom prst="ellipse">
                <a:avLst/>
              </a:prstGeom>
              <a:noFill/>
              <a:ln w="57150">
                <a:solidFill>
                  <a:srgbClr val="C052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/>
                  <a:t>     </a:t>
                </a:r>
              </a:p>
            </p:txBody>
          </p:sp>
        </p:grpSp>
        <p:cxnSp>
          <p:nvCxnSpPr>
            <p:cNvPr id="45" name="Conector reto 44"/>
            <p:cNvCxnSpPr>
              <a:cxnSpLocks/>
            </p:cNvCxnSpPr>
            <p:nvPr/>
          </p:nvCxnSpPr>
          <p:spPr>
            <a:xfrm rot="60000">
              <a:off x="4732069" y="3962401"/>
              <a:ext cx="14745" cy="962784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Espaço Reservado para Conteúdo 2"/>
            <p:cNvSpPr txBox="1">
              <a:spLocks/>
            </p:cNvSpPr>
            <p:nvPr/>
          </p:nvSpPr>
          <p:spPr>
            <a:xfrm>
              <a:off x="4707655" y="4224063"/>
              <a:ext cx="2615832" cy="2413501"/>
            </a:xfrm>
            <a:prstGeom prst="rect">
              <a:avLst/>
            </a:prstGeom>
          </p:spPr>
          <p:txBody>
            <a:bodyPr vert="horz" lIns="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buClr>
                  <a:srgbClr val="C05200"/>
                </a:buClr>
              </a:pPr>
              <a:r>
                <a:rPr lang="pt-BR" sz="1400" i="1" dirty="0">
                  <a:latin typeface="Arial" panose="020B0604020202020204" pitchFamily="34" charset="0"/>
                  <a:cs typeface="Arial" panose="020B0604020202020204" pitchFamily="34" charset="0"/>
                </a:rPr>
                <a:t>Dicionário da Língua Portuguesa</a:t>
              </a:r>
            </a:p>
            <a:p>
              <a:pPr>
                <a:buClr>
                  <a:srgbClr val="C05200"/>
                </a:buClr>
              </a:pPr>
              <a:r>
                <a:rPr lang="pt-BR" sz="2200" dirty="0">
                  <a:latin typeface="Arial" panose="020B0604020202020204" pitchFamily="34" charset="0"/>
                  <a:cs typeface="Arial" panose="020B0604020202020204" pitchFamily="34" charset="0"/>
                </a:rPr>
                <a:t>Letter A (</a:t>
              </a:r>
              <a:r>
                <a:rPr lang="pt-BR" sz="2200" i="1" dirty="0">
                  <a:latin typeface="Arial" panose="020B0604020202020204" pitchFamily="34" charset="0"/>
                  <a:cs typeface="Arial" panose="020B0604020202020204" pitchFamily="34" charset="0"/>
                </a:rPr>
                <a:t>azuverte</a:t>
              </a:r>
              <a:r>
                <a:rPr lang="pt-BR" sz="2200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  <a:p>
              <a:pPr marL="0" indent="0">
                <a:buClr>
                  <a:srgbClr val="C05200"/>
                </a:buClr>
                <a:buNone/>
              </a:pPr>
              <a:endParaRPr lang="pt-BR" sz="2200" dirty="0">
                <a:solidFill>
                  <a:srgbClr val="434343"/>
                </a:solidFill>
                <a:latin typeface="Franklin Gothic Book" panose="020B0503020102020204" pitchFamily="34" charset="0"/>
              </a:endParaRPr>
            </a:p>
          </p:txBody>
        </p:sp>
      </p:grpSp>
      <p:grpSp>
        <p:nvGrpSpPr>
          <p:cNvPr id="46" name="Grupo 45"/>
          <p:cNvGrpSpPr/>
          <p:nvPr/>
        </p:nvGrpSpPr>
        <p:grpSpPr>
          <a:xfrm>
            <a:off x="6427133" y="2463780"/>
            <a:ext cx="3222576" cy="3673779"/>
            <a:chOff x="8667242" y="2719137"/>
            <a:chExt cx="3222576" cy="3673779"/>
          </a:xfrm>
        </p:grpSpPr>
        <p:cxnSp>
          <p:nvCxnSpPr>
            <p:cNvPr id="48" name="Conector reto 47"/>
            <p:cNvCxnSpPr>
              <a:cxnSpLocks/>
            </p:cNvCxnSpPr>
            <p:nvPr/>
          </p:nvCxnSpPr>
          <p:spPr>
            <a:xfrm rot="60000">
              <a:off x="9282090" y="3954380"/>
              <a:ext cx="28290" cy="2438536"/>
            </a:xfrm>
            <a:prstGeom prst="line">
              <a:avLst/>
            </a:prstGeom>
            <a:ln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Grupo 46"/>
            <p:cNvGrpSpPr/>
            <p:nvPr/>
          </p:nvGrpSpPr>
          <p:grpSpPr>
            <a:xfrm>
              <a:off x="8667242" y="2719137"/>
              <a:ext cx="3222576" cy="3673779"/>
              <a:chOff x="8667242" y="2719137"/>
              <a:chExt cx="3222576" cy="3673779"/>
            </a:xfrm>
          </p:grpSpPr>
          <p:grpSp>
            <p:nvGrpSpPr>
              <p:cNvPr id="50" name="Grupo 49"/>
              <p:cNvGrpSpPr/>
              <p:nvPr/>
            </p:nvGrpSpPr>
            <p:grpSpPr>
              <a:xfrm>
                <a:off x="8667242" y="2719137"/>
                <a:ext cx="1351547" cy="1235243"/>
                <a:chOff x="6043864" y="2366211"/>
                <a:chExt cx="1351547" cy="1235243"/>
              </a:xfrm>
            </p:grpSpPr>
            <p:sp>
              <p:nvSpPr>
                <p:cNvPr id="51" name="Espaço Reservado para Conteúdo 2"/>
                <p:cNvSpPr txBox="1">
                  <a:spLocks/>
                </p:cNvSpPr>
                <p:nvPr/>
              </p:nvSpPr>
              <p:spPr>
                <a:xfrm>
                  <a:off x="6043864" y="2709529"/>
                  <a:ext cx="1351547" cy="51652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>
                  <a:no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buNone/>
                  </a:pPr>
                  <a:r>
                    <a:rPr lang="pt-BR" sz="4400" b="1" dirty="0">
                      <a:solidFill>
                        <a:srgbClr val="006600"/>
                      </a:solidFill>
                      <a:latin typeface="Brush Script MT" panose="03060802040406070304" pitchFamily="66" charset="0"/>
                    </a:rPr>
                    <a:t>2001</a:t>
                  </a:r>
                </a:p>
              </p:txBody>
            </p:sp>
            <p:sp>
              <p:nvSpPr>
                <p:cNvPr id="52" name="Elipse 51"/>
                <p:cNvSpPr/>
                <p:nvPr/>
              </p:nvSpPr>
              <p:spPr>
                <a:xfrm>
                  <a:off x="6124073" y="2366211"/>
                  <a:ext cx="1235243" cy="1235243"/>
                </a:xfrm>
                <a:prstGeom prst="ellipse">
                  <a:avLst/>
                </a:prstGeom>
                <a:noFill/>
                <a:ln w="57150">
                  <a:solidFill>
                    <a:srgbClr val="0066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pt-BR" dirty="0"/>
                    <a:t>     </a:t>
                  </a:r>
                </a:p>
              </p:txBody>
            </p:sp>
          </p:grpSp>
          <p:sp>
            <p:nvSpPr>
              <p:cNvPr id="49" name="Espaço Reservado para Conteúdo 2"/>
              <p:cNvSpPr txBox="1">
                <a:spLocks/>
              </p:cNvSpPr>
              <p:nvPr/>
            </p:nvSpPr>
            <p:spPr>
              <a:xfrm>
                <a:off x="9163990" y="4149353"/>
                <a:ext cx="2725828" cy="224356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buClr>
                    <a:srgbClr val="006600"/>
                  </a:buClr>
                </a:pPr>
                <a:r>
                  <a:rPr lang="pt-BR" sz="1400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Dicionário da Língua Portuguesa Contemprânea</a:t>
                </a:r>
              </a:p>
              <a:p>
                <a:pPr>
                  <a:buClr>
                    <a:srgbClr val="006600"/>
                  </a:buClr>
                </a:pPr>
                <a:r>
                  <a:rPr lang="pt-BR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First full academic dictionary</a:t>
                </a:r>
              </a:p>
              <a:p>
                <a:pPr>
                  <a:buClr>
                    <a:srgbClr val="006600"/>
                  </a:buClr>
                </a:pPr>
                <a:r>
                  <a:rPr lang="pt-BR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From A to Z</a:t>
                </a:r>
              </a:p>
              <a:p>
                <a:pPr>
                  <a:buClr>
                    <a:srgbClr val="006600"/>
                  </a:buClr>
                </a:pPr>
                <a:r>
                  <a:rPr lang="pt-BR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70 000 entries</a:t>
                </a:r>
              </a:p>
              <a:p>
                <a:pPr>
                  <a:buClr>
                    <a:srgbClr val="006600"/>
                  </a:buClr>
                </a:pPr>
                <a:r>
                  <a:rPr lang="en-US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based in a corpus</a:t>
                </a:r>
                <a:endParaRPr lang="pt-BR" sz="2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53" name="Título 1"/>
          <p:cNvSpPr txBox="1">
            <a:spLocks/>
          </p:cNvSpPr>
          <p:nvPr/>
        </p:nvSpPr>
        <p:spPr>
          <a:xfrm>
            <a:off x="898358" y="568760"/>
            <a:ext cx="450783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>
                <a:solidFill>
                  <a:srgbClr val="434343"/>
                </a:solidFill>
                <a:latin typeface="Rockwell" panose="02060603020205020403" pitchFamily="18" charset="0"/>
              </a:rPr>
              <a:t>Academic attempts</a:t>
            </a:r>
          </a:p>
        </p:txBody>
      </p:sp>
      <p:grpSp>
        <p:nvGrpSpPr>
          <p:cNvPr id="54" name="Grupo 53"/>
          <p:cNvGrpSpPr/>
          <p:nvPr/>
        </p:nvGrpSpPr>
        <p:grpSpPr>
          <a:xfrm rot="10800000">
            <a:off x="5005137" y="1410509"/>
            <a:ext cx="7186864" cy="80210"/>
            <a:chOff x="882316" y="1347538"/>
            <a:chExt cx="10315073" cy="80210"/>
          </a:xfrm>
        </p:grpSpPr>
        <p:cxnSp>
          <p:nvCxnSpPr>
            <p:cNvPr id="55" name="Conector reto 54"/>
            <p:cNvCxnSpPr/>
            <p:nvPr/>
          </p:nvCxnSpPr>
          <p:spPr>
            <a:xfrm>
              <a:off x="882316" y="1347538"/>
              <a:ext cx="10315073" cy="0"/>
            </a:xfrm>
            <a:prstGeom prst="line">
              <a:avLst/>
            </a:prstGeom>
            <a:ln w="57150"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ector reto 55"/>
            <p:cNvCxnSpPr/>
            <p:nvPr/>
          </p:nvCxnSpPr>
          <p:spPr>
            <a:xfrm>
              <a:off x="882316" y="1427748"/>
              <a:ext cx="10315073" cy="0"/>
            </a:xfrm>
            <a:prstGeom prst="line">
              <a:avLst/>
            </a:prstGeom>
            <a:ln w="3175">
              <a:solidFill>
                <a:srgbClr val="4343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41" name="Conector reto 340"/>
          <p:cNvCxnSpPr/>
          <p:nvPr/>
        </p:nvCxnSpPr>
        <p:spPr>
          <a:xfrm flipH="1">
            <a:off x="2195973" y="3077809"/>
            <a:ext cx="1488923" cy="0"/>
          </a:xfrm>
          <a:prstGeom prst="line">
            <a:avLst/>
          </a:prstGeom>
          <a:ln w="3175"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3" name="Conector reto 342"/>
          <p:cNvCxnSpPr/>
          <p:nvPr/>
        </p:nvCxnSpPr>
        <p:spPr>
          <a:xfrm flipH="1">
            <a:off x="4952822" y="3077809"/>
            <a:ext cx="1529865" cy="0"/>
          </a:xfrm>
          <a:prstGeom prst="line">
            <a:avLst/>
          </a:prstGeom>
          <a:ln w="3175"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Conector reto 344"/>
          <p:cNvCxnSpPr/>
          <p:nvPr/>
        </p:nvCxnSpPr>
        <p:spPr>
          <a:xfrm flipH="1">
            <a:off x="7791558" y="3077809"/>
            <a:ext cx="4400442" cy="0"/>
          </a:xfrm>
          <a:prstGeom prst="line">
            <a:avLst/>
          </a:prstGeom>
          <a:ln w="3175">
            <a:solidFill>
              <a:srgbClr val="43434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ângulo 1"/>
          <p:cNvSpPr/>
          <p:nvPr/>
        </p:nvSpPr>
        <p:spPr>
          <a:xfrm>
            <a:off x="5103667" y="873946"/>
            <a:ext cx="70736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i="1" dirty="0"/>
              <a:t>Dictionaries of the Lisbon Academy of Sciences</a:t>
            </a:r>
            <a:endParaRPr lang="pt-PT" sz="2800" i="1" dirty="0"/>
          </a:p>
        </p:txBody>
      </p:sp>
      <p:sp>
        <p:nvSpPr>
          <p:cNvPr id="3" name="Rectângulo 2"/>
          <p:cNvSpPr/>
          <p:nvPr/>
        </p:nvSpPr>
        <p:spPr>
          <a:xfrm>
            <a:off x="5154944" y="1571157"/>
            <a:ext cx="684816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1400" dirty="0">
                <a:latin typeface="Arial" panose="020B0604020202020204" pitchFamily="34" charset="0"/>
                <a:cs typeface="Arial" panose="020B0604020202020204" pitchFamily="34" charset="0"/>
              </a:rPr>
              <a:t>Pedro José da Fonseca, Bartolomeu I. Jorge, Agostinho J. da Costa de Macedo; Jacinto Prado Coelho; Malaca Casteleiro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2940434" y="437120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PT" dirty="0"/>
          </a:p>
        </p:txBody>
      </p:sp>
      <p:sp>
        <p:nvSpPr>
          <p:cNvPr id="64" name="Espaço Reservado para Conteúdo 2"/>
          <p:cNvSpPr txBox="1">
            <a:spLocks/>
          </p:cNvSpPr>
          <p:nvPr/>
        </p:nvSpPr>
        <p:spPr>
          <a:xfrm>
            <a:off x="1370796" y="4849494"/>
            <a:ext cx="2281989" cy="516522"/>
          </a:xfrm>
          <a:prstGeom prst="rect">
            <a:avLst/>
          </a:prstGeom>
        </p:spPr>
        <p:txBody>
          <a:bodyPr vert="horz" lIns="91440" tIns="45720" rIns="91440" bIns="45720" rtlCol="0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023F72"/>
              </a:buClr>
              <a:buNone/>
            </a:pPr>
            <a:r>
              <a:rPr lang="pt-PT" sz="86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buClr>
                <a:srgbClr val="023F72"/>
              </a:buClr>
            </a:pPr>
            <a:endParaRPr lang="pt-BR" sz="3000" dirty="0">
              <a:solidFill>
                <a:srgbClr val="434343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5" name="Rectângulo 4"/>
          <p:cNvSpPr/>
          <p:nvPr/>
        </p:nvSpPr>
        <p:spPr>
          <a:xfrm>
            <a:off x="1094704" y="6755969"/>
            <a:ext cx="8797753" cy="646331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Good structuring of articles (grammatical classification, gender, number, irregularities, verbal regencies, use, variety, orthographic variants, definition, citations</a:t>
            </a:r>
            <a:endParaRPr lang="pt-P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ângulo 6"/>
          <p:cNvSpPr/>
          <p:nvPr/>
        </p:nvSpPr>
        <p:spPr>
          <a:xfrm>
            <a:off x="9862897" y="4524781"/>
            <a:ext cx="208189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006600"/>
              </a:buClr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New edition in progress</a:t>
            </a:r>
          </a:p>
          <a:p>
            <a:pPr marL="342900" indent="-342900">
              <a:buClr>
                <a:srgbClr val="006600"/>
              </a:buClr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100 000 entries</a:t>
            </a:r>
            <a:endParaRPr lang="pt-PT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3" name="Elipse 51"/>
          <p:cNvSpPr/>
          <p:nvPr/>
        </p:nvSpPr>
        <p:spPr>
          <a:xfrm>
            <a:off x="9479395" y="2411542"/>
            <a:ext cx="1235243" cy="1235243"/>
          </a:xfrm>
          <a:prstGeom prst="ellipse">
            <a:avLst/>
          </a:prstGeom>
          <a:noFill/>
          <a:ln w="571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    </a:t>
            </a:r>
          </a:p>
        </p:txBody>
      </p:sp>
      <p:sp>
        <p:nvSpPr>
          <p:cNvPr id="58" name="Espaço Reservado para Conteúdo 2">
            <a:extLst>
              <a:ext uri="{FF2B5EF4-FFF2-40B4-BE49-F238E27FC236}">
                <a16:creationId xmlns:a16="http://schemas.microsoft.com/office/drawing/2014/main" id="{D8A8CFD8-6A0A-464F-BA53-A29FCEDFC084}"/>
              </a:ext>
            </a:extLst>
          </p:cNvPr>
          <p:cNvSpPr txBox="1">
            <a:spLocks/>
          </p:cNvSpPr>
          <p:nvPr/>
        </p:nvSpPr>
        <p:spPr>
          <a:xfrm>
            <a:off x="9396108" y="2731460"/>
            <a:ext cx="1351547" cy="5165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4400" b="1" dirty="0">
                <a:solidFill>
                  <a:srgbClr val="006600"/>
                </a:solidFill>
                <a:latin typeface="Brush Script MT" panose="03060802040406070304" pitchFamily="66" charset="0"/>
              </a:rPr>
              <a:t>2015</a:t>
            </a:r>
          </a:p>
        </p:txBody>
      </p:sp>
      <p:cxnSp>
        <p:nvCxnSpPr>
          <p:cNvPr id="59" name="Conector reto 47"/>
          <p:cNvCxnSpPr>
            <a:cxnSpLocks/>
          </p:cNvCxnSpPr>
          <p:nvPr/>
        </p:nvCxnSpPr>
        <p:spPr>
          <a:xfrm>
            <a:off x="9986524" y="3681466"/>
            <a:ext cx="0" cy="1684550"/>
          </a:xfrm>
          <a:prstGeom prst="line">
            <a:avLst/>
          </a:prstGeom>
          <a:ln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014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4" y="0"/>
            <a:ext cx="12188976" cy="6957830"/>
          </a:xfrm>
          <a:prstGeom prst="rect">
            <a:avLst/>
          </a:prstGeom>
        </p:spPr>
      </p:pic>
      <p:sp>
        <p:nvSpPr>
          <p:cNvPr id="110" name="Retângulo 109"/>
          <p:cNvSpPr/>
          <p:nvPr/>
        </p:nvSpPr>
        <p:spPr>
          <a:xfrm>
            <a:off x="390185" y="386182"/>
            <a:ext cx="11411630" cy="6085636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9" name="Retângulo 118"/>
          <p:cNvSpPr/>
          <p:nvPr/>
        </p:nvSpPr>
        <p:spPr>
          <a:xfrm>
            <a:off x="1759155" y="0"/>
            <a:ext cx="2440592" cy="2849352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/>
          <p:cNvSpPr/>
          <p:nvPr/>
        </p:nvSpPr>
        <p:spPr>
          <a:xfrm>
            <a:off x="1363579" y="1750414"/>
            <a:ext cx="3176337" cy="1292662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 eaLnBrk="0" fontAlgn="base" hangingPunct="0">
              <a:lnSpc>
                <a:spcPct val="75000"/>
              </a:lnSpc>
              <a:spcBef>
                <a:spcPct val="0"/>
              </a:spcBef>
            </a:pPr>
            <a:endParaRPr lang="pt-BR" sz="9600" dirty="0">
              <a:solidFill>
                <a:schemeClr val="bg1"/>
              </a:solidFill>
              <a:latin typeface="Brush Script MT" panose="03060802040406070304" pitchFamily="66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57" name="Retângulo 56"/>
          <p:cNvSpPr/>
          <p:nvPr/>
        </p:nvSpPr>
        <p:spPr>
          <a:xfrm>
            <a:off x="7969442" y="5741668"/>
            <a:ext cx="4027465" cy="557781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 eaLnBrk="0" fontAlgn="base" hangingPunct="0">
              <a:lnSpc>
                <a:spcPct val="75000"/>
              </a:lnSpc>
              <a:spcBef>
                <a:spcPct val="0"/>
              </a:spcBef>
            </a:pPr>
            <a:r>
              <a:rPr lang="pt-PT" sz="40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</a:t>
            </a:r>
            <a:r>
              <a:rPr lang="pt-PT" sz="4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PT" sz="40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r>
              <a:rPr lang="pt-PT" sz="4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pt-BR" sz="2800" dirty="0">
              <a:solidFill>
                <a:schemeClr val="bg1">
                  <a:lumMod val="50000"/>
                </a:schemeClr>
              </a:solidFill>
              <a:latin typeface="Rockwell" panose="02060603020205020403" pitchFamily="18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59" name="Retângulo 58"/>
          <p:cNvSpPr/>
          <p:nvPr/>
        </p:nvSpPr>
        <p:spPr>
          <a:xfrm>
            <a:off x="3479800" y="3957263"/>
            <a:ext cx="5251068" cy="604974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 eaLnBrk="0" fontAlgn="base" hangingPunct="0">
              <a:lnSpc>
                <a:spcPct val="75000"/>
              </a:lnSpc>
              <a:spcBef>
                <a:spcPct val="0"/>
              </a:spcBef>
            </a:pPr>
            <a:endParaRPr lang="pt-BR" sz="4400" dirty="0">
              <a:solidFill>
                <a:srgbClr val="434343"/>
              </a:solidFill>
              <a:latin typeface="Rockwell" panose="02060603020205020403" pitchFamily="18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94A9E426-281A-465E-9777-EE70278192B9}"/>
              </a:ext>
            </a:extLst>
          </p:cNvPr>
          <p:cNvSpPr/>
          <p:nvPr/>
        </p:nvSpPr>
        <p:spPr>
          <a:xfrm>
            <a:off x="475586" y="3981812"/>
            <a:ext cx="5620414" cy="2077492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eaLnBrk="0" fontAlgn="base" hangingPunct="0">
              <a:lnSpc>
                <a:spcPct val="75000"/>
              </a:lnSpc>
              <a:spcBef>
                <a:spcPct val="0"/>
              </a:spcBef>
            </a:pPr>
            <a:r>
              <a:rPr lang="pt-PT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Referências:</a:t>
            </a:r>
          </a:p>
          <a:p>
            <a:pPr eaLnBrk="0" fontAlgn="base" hangingPunct="0">
              <a:lnSpc>
                <a:spcPct val="75000"/>
              </a:lnSpc>
              <a:spcBef>
                <a:spcPct val="0"/>
              </a:spcBef>
            </a:pPr>
            <a:endParaRPr lang="pt-PT" sz="1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lnSpc>
                <a:spcPct val="75000"/>
              </a:lnSpc>
              <a:spcBef>
                <a:spcPct val="0"/>
              </a:spcBef>
            </a:pPr>
            <a:r>
              <a:rPr lang="pt-PT" sz="16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Biderman</a:t>
            </a: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M.T.C. Dicionários do português: da tradição à </a:t>
            </a:r>
            <a:r>
              <a:rPr lang="pt-PT" sz="16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contemporaneidade. </a:t>
            </a:r>
            <a:r>
              <a:rPr lang="pt-PT" sz="16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Alfa</a:t>
            </a: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São Paulo, n. 47, v. 1, p. 53-69, 2003.</a:t>
            </a:r>
          </a:p>
          <a:p>
            <a:pPr eaLnBrk="0" fontAlgn="base" hangingPunct="0">
              <a:lnSpc>
                <a:spcPct val="75000"/>
              </a:lnSpc>
              <a:spcBef>
                <a:spcPct val="0"/>
              </a:spcBef>
            </a:pPr>
            <a:endParaRPr lang="pt-PT" sz="1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lnSpc>
                <a:spcPct val="75000"/>
              </a:lnSpc>
              <a:spcBef>
                <a:spcPct val="0"/>
              </a:spcBef>
            </a:pP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Telmo e </a:t>
            </a:r>
            <a:r>
              <a:rPr lang="pt-PT" sz="16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J.P</a:t>
            </a: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Silvestre (</a:t>
            </a:r>
            <a:r>
              <a:rPr lang="pt-PT" sz="16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orgs</a:t>
            </a: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.) </a:t>
            </a:r>
            <a:r>
              <a:rPr lang="pt-PT" sz="1600" i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Dicionarística Portuguesa, Inventariação e Estudo do Património Lexicográfico</a:t>
            </a: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Aveiro, Universidade de Aveiro, 2007.</a:t>
            </a:r>
          </a:p>
          <a:p>
            <a:pPr eaLnBrk="0" fontAlgn="base" hangingPunct="0">
              <a:lnSpc>
                <a:spcPct val="75000"/>
              </a:lnSpc>
              <a:spcBef>
                <a:spcPct val="0"/>
              </a:spcBef>
            </a:pPr>
            <a:endParaRPr lang="pt-BR" sz="1600" dirty="0">
              <a:solidFill>
                <a:schemeClr val="bg1">
                  <a:lumMod val="50000"/>
                </a:schemeClr>
              </a:solidFill>
              <a:latin typeface="Rockwell" panose="02060603020205020403" pitchFamily="18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441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1962</TotalTime>
  <Words>586</Words>
  <Application>Microsoft Office PowerPoint</Application>
  <PresentationFormat>Ecrã Panorâmico</PresentationFormat>
  <Paragraphs>102</Paragraphs>
  <Slides>9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9</vt:i4>
      </vt:variant>
    </vt:vector>
  </HeadingPairs>
  <TitlesOfParts>
    <vt:vector size="17" baseType="lpstr">
      <vt:lpstr>Arial</vt:lpstr>
      <vt:lpstr>Brush Script MT</vt:lpstr>
      <vt:lpstr>Calibri</vt:lpstr>
      <vt:lpstr>Franklin Gothic Book</vt:lpstr>
      <vt:lpstr>Rockwell</vt:lpstr>
      <vt:lpstr>Segoe UI</vt:lpstr>
      <vt:lpstr>Tahoma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para apresentação de resultados e novas metas</dc:title>
  <dc:creator>Thailani Gabriel Tiezzi</dc:creator>
  <cp:lastModifiedBy>Ana Salgado</cp:lastModifiedBy>
  <cp:revision>261</cp:revision>
  <dcterms:created xsi:type="dcterms:W3CDTF">2014-09-26T19:19:18Z</dcterms:created>
  <dcterms:modified xsi:type="dcterms:W3CDTF">2018-07-03T16:43:54Z</dcterms:modified>
</cp:coreProperties>
</file>

<file path=docProps/thumbnail.jpeg>
</file>